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ЖАН БАСЫНА ШАҚҚАНДАҒЫ ҚАРЖЫЛАНДЫРУ НОРМАТИВІ · 2027 ЖЫЛ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599" y="1563311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 жылға арналған МДТО қаржыландырудың жан басына шаққандағы нормативінің мөлшері</a:t>
            </a:r>
            <a:b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</a:b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АЕК, 2027 жыл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теңге*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Өңірлер топтары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2756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 топ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Елді мекен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қала және ауыл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618489"/>
            <a:ext cx="11514993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2027 жылға арналған АЕК мәні Қазақстан Республикасының 2027–2029 жылдарға арналған әлеуметтік-экономикалық даму болжамына сәйкес келтірілген. АЕК-тің түпкілікті мөлшері республикалық бюджеттің тиісті параметрлерін бекіту кезінде өзгертілуі мүмкін.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НОРМАТИВТЕР ҚҰРЫЛЫМЫ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Нормативтер өңірлердің төрт тобы үшін белгіленген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5694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659901"/>
            <a:ext cx="1064793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Алматы, Атырау, Батыс Қазақстан, Маңғыстау, Түркістан облыстары, Жетісу облысы, Алматы және Шымкент қалалары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37291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250180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490391"/>
            <a:ext cx="106479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Ақмола, Ақтөбе, Шығыс Қазақстан, Жамбыл, Қарағанды, Қостанай, Павлодар облыстары, Абай, Ұлытау облыстары, Астана қаласы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30878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9600" y="32053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3139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Солтүстік Қазақстан облысы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378003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9600" y="389751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400605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Қызылорда облысы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МДТО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81000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30200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1-ТОП · МДТО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584200"/>
            <a:ext cx="10541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Алматы, Атырау, Батыс Қазақстан, Маңғыстау, Түркістан облыстары, Жетісу облысы, Алматы және Шымкент қалалары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190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және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радиация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аймақтарынан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тыс</a:t>
            </a:r>
            <a:endParaRPr lang="ru-RU" sz="1200" b="1" dirty="0">
              <a:solidFill>
                <a:srgbClr val="F3F6FA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97255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Экологиялық аймақ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51663"/>
              </p:ext>
            </p:extLst>
          </p:nvPr>
        </p:nvGraphicFramePr>
        <p:xfrm>
          <a:off x="622300" y="2157413"/>
          <a:ext cx="10960103" cy="33020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Топтың атауы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Жалпы білім беру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Жарты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күн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болатын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беретін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мектептің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жанындағы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мектепалды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даярлық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сыныптар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26 492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29 372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31 501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34 381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9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</a:t>
                      </a:r>
                      <a:r>
                        <a:rPr lang="kk-KZ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54 963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60 723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65 991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71 752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10,5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59 457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65 938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71 865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78 345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Санаторлық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87 613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98 413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108 293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119 093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Түзету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топтары</a:t>
                      </a:r>
                      <a:endParaRPr lang="ru-RU" sz="1288" kern="1200" dirty="0">
                        <a:solidFill>
                          <a:srgbClr val="1F5FA8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104 765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118 266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130 615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144 115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МДТО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81000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30200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2-ТОП · МДТО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584200"/>
            <a:ext cx="10541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Ақмола, Ақтөбе, Шығыс Қазақстан, Жамбыл, Қарағанды, Қостанай, Павлодар облыстары, Абай, Ұлытау облыстары, Астана қаласы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1901" y="1282700"/>
            <a:ext cx="17314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және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радиация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аймақтарынан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тыс</a:t>
            </a:r>
            <a:endParaRPr lang="ru-RU" sz="1200" b="1" dirty="0">
              <a:solidFill>
                <a:srgbClr val="F3F6FA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</p:txBody>
      </p:sp>
      <p:sp>
        <p:nvSpPr>
          <p:cNvPr id="18" name="Text 10b"/>
          <p:cNvSpPr/>
          <p:nvPr/>
        </p:nvSpPr>
        <p:spPr>
          <a:xfrm>
            <a:off x="8094135" y="1282700"/>
            <a:ext cx="17060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Радиациялық аймақ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850969" y="1282700"/>
            <a:ext cx="17314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Экологиялық аймақ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851120"/>
              </p:ext>
            </p:extLst>
          </p:nvPr>
        </p:nvGraphicFramePr>
        <p:xfrm>
          <a:off x="622300" y="2157413"/>
          <a:ext cx="10960103" cy="33020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Топтың атауы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Жалпы білім беру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Жарты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күн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болатын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беретін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мектептің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жанындағы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мектепалды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даярлық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сыныптар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26 891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29 771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27 913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30 793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31 900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34 780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9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</a:t>
                      </a:r>
                      <a:r>
                        <a:rPr lang="kk-KZ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61 521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57 889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63 649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66 789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72 550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10,5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60 255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66 736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62 649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69 130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72 663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79 143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Санаторлық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88 411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99 211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92 403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103 203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109 091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Түзету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топтары</a:t>
                      </a:r>
                      <a:endParaRPr lang="ru-RU" sz="1288" kern="1200" dirty="0">
                        <a:solidFill>
                          <a:srgbClr val="1F5FA8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105 563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119 064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110 551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124 052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131 413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144 913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МДТО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3-ТОП · МДТО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Солтүстік Қазақстан облысы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585203" y="1282700"/>
            <a:ext cx="299720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және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радиация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аймақтарынан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тыс</a:t>
            </a:r>
            <a:endParaRPr lang="ru-RU" sz="1200" b="1" dirty="0">
              <a:solidFill>
                <a:srgbClr val="F3F6FA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544064"/>
              </p:ext>
            </p:extLst>
          </p:nvPr>
        </p:nvGraphicFramePr>
        <p:xfrm>
          <a:off x="622300" y="2157413"/>
          <a:ext cx="10960103" cy="33020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9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Топтың атауы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Жалпы білім беру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Жарты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күн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болатын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беретін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мектептің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жанындағы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мектепалды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даярлық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сыныптар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27 266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30 146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9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</a:t>
                      </a:r>
                      <a:r>
                        <a:rPr lang="kk-KZ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56 511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62 271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10,5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61 005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67 486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Санаторлық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89 161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99 961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Түзету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топтары</a:t>
                      </a:r>
                      <a:endParaRPr lang="ru-RU" sz="1288" kern="1200" dirty="0">
                        <a:solidFill>
                          <a:srgbClr val="1F5FA8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106 313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119 814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МДТО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4-ТОП · МДТО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Қызылорда облысы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190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және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радиация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аймақтарынан</a:t>
            </a:r>
            <a:r>
              <a:rPr lang="ru-RU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200" b="1" dirty="0" err="1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тыс</a:t>
            </a:r>
            <a:endParaRPr lang="ru-RU" sz="1200" b="1" dirty="0">
              <a:solidFill>
                <a:srgbClr val="F3F6FA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97255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Экологиялық аймақ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546405"/>
              </p:ext>
            </p:extLst>
          </p:nvPr>
        </p:nvGraphicFramePr>
        <p:xfrm>
          <a:off x="622300" y="2157413"/>
          <a:ext cx="10960103" cy="33020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Топтың атауы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Жалпы білім беру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Жарты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күн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болатын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беретін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мектептің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жанындағы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мектепалды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даярлық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сыныптар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27 665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30 545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32 674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35 554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9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</a:t>
                      </a:r>
                      <a:r>
                        <a:rPr lang="kk-KZ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57 309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63 069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68 337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74 098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10,5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сағаттық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болу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режиміндегі</a:t>
                      </a:r>
                      <a:r>
                        <a:rPr lang="ru-RU" sz="1288" kern="12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3233A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endParaRPr lang="ru-RU" sz="1288" kern="1200" dirty="0">
                        <a:solidFill>
                          <a:srgbClr val="13233A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61 803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68 284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74 211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Санаторлық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89 959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100 759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110 639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121 439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algn="l" defTabSz="1218987" rtl="0" eaLnBrk="1" fontAlgn="ctr" latinLnBrk="0" hangingPunct="1"/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Түзету</a:t>
                      </a:r>
                      <a:r>
                        <a:rPr lang="ru-RU" sz="1288" kern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88" kern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+mn-ea"/>
                          <a:cs typeface="Arial" panose="020B0604020202020204" pitchFamily="34" charset="0"/>
                        </a:rPr>
                        <a:t>топтары</a:t>
                      </a:r>
                      <a:endParaRPr lang="ru-RU" sz="1288" kern="1200" dirty="0">
                        <a:solidFill>
                          <a:srgbClr val="1F5FA8"/>
                        </a:solidFill>
                        <a:latin typeface="IBM Plex Sans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107 111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120 612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132 961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146 461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МДТО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598</Words>
  <Application>Microsoft Office PowerPoint</Application>
  <PresentationFormat>Широкоэкранный</PresentationFormat>
  <Paragraphs>181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2027 жылға арналған МДТО қаржыландырудың жан басына шаққандағы нормативінің мөлшері </vt:lpstr>
      <vt:lpstr>Нормативтер өңірлердің төрт тобы үшін белгіленген</vt:lpstr>
      <vt:lpstr>Алматы, Атырау, Батыс Қазақстан, Маңғыстау, Түркістан облыстары, Жетісу облысы, Алматы және Шымкент қалалары</vt:lpstr>
      <vt:lpstr>Ақмола, Ақтөбе, Шығыс Қазақстан, Жамбыл, Қарағанды, Қостанай, Павлодар облыстары, Абай, Ұлытау облыстары, Астана қаласы</vt:lpstr>
      <vt:lpstr>Солтүстік Қазақстан облысы</vt:lpstr>
      <vt:lpstr>Қызылорда облысы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7</cp:revision>
  <cp:lastPrinted>2026-10-06T10:11:16Z</cp:lastPrinted>
  <dcterms:created xsi:type="dcterms:W3CDTF">2026-10-06T09:55:49Z</dcterms:created>
  <dcterms:modified xsi:type="dcterms:W3CDTF">2026-10-07T04:43:54Z</dcterms:modified>
</cp:coreProperties>
</file>