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autoCompressPictures="0">
  <p:sldMasterIdLst>
    <p:sldMasterId id="2147483862" r:id="rId1"/>
    <p:sldMasterId id="2147483874" r:id="rId2"/>
  </p:sldMasterIdLst>
  <p:notesMasterIdLst>
    <p:notesMasterId r:id="rId8"/>
  </p:notesMasterIdLst>
  <p:sldIdLst>
    <p:sldId id="404" r:id="rId3"/>
    <p:sldId id="378" r:id="rId4"/>
    <p:sldId id="370" r:id="rId5"/>
    <p:sldId id="372" r:id="rId6"/>
    <p:sldId id="371" r:id="rId7"/>
  </p:sldIdLst>
  <p:sldSz cx="9906000" cy="6858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18C0F"/>
    <a:srgbClr val="2B8D71"/>
    <a:srgbClr val="38BA95"/>
    <a:srgbClr val="7358D4"/>
    <a:srgbClr val="D78123"/>
    <a:srgbClr val="8E79DD"/>
    <a:srgbClr val="6042CE"/>
    <a:srgbClr val="1C11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73" autoAdjust="0"/>
    <p:restoredTop sz="97826" autoAdjust="0"/>
  </p:normalViewPr>
  <p:slideViewPr>
    <p:cSldViewPr snapToGrid="0">
      <p:cViewPr varScale="1">
        <p:scale>
          <a:sx n="76" d="100"/>
          <a:sy n="76" d="100"/>
        </p:scale>
        <p:origin x="96" y="234"/>
      </p:cViewPr>
      <p:guideLst>
        <p:guide orient="horz" pos="2160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theme" Target="theme/theme1.xml"/><Relationship Id="rId5" Type="http://schemas.openxmlformats.org/officeDocument/2006/relationships/slide" Target="slides/slide3.xml"/><Relationship Id="rId10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9" y="0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/>
          <a:lstStyle>
            <a:lvl1pPr algn="r">
              <a:defRPr sz="1200"/>
            </a:lvl1pPr>
          </a:lstStyle>
          <a:p>
            <a:fld id="{75CFD1CB-B1BE-4DF5-9381-DAF449A9B074}" type="datetimeFigureOut">
              <a:rPr lang="ru-RU" smtClean="0"/>
              <a:t>01.12.2025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09613" y="744538"/>
            <a:ext cx="537845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31" tIns="45715" rIns="91431" bIns="4571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8"/>
            <a:ext cx="5438140" cy="4466987"/>
          </a:xfrm>
          <a:prstGeom prst="rect">
            <a:avLst/>
          </a:prstGeom>
        </p:spPr>
        <p:txBody>
          <a:bodyPr vert="horz" lIns="91431" tIns="45715" rIns="91431" bIns="4571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9" y="9428587"/>
            <a:ext cx="2945659" cy="496332"/>
          </a:xfrm>
          <a:prstGeom prst="rect">
            <a:avLst/>
          </a:prstGeom>
        </p:spPr>
        <p:txBody>
          <a:bodyPr vert="horz" lIns="91431" tIns="45715" rIns="91431" bIns="45715" rtlCol="0" anchor="b"/>
          <a:lstStyle>
            <a:lvl1pPr algn="r">
              <a:defRPr sz="1200"/>
            </a:lvl1pPr>
          </a:lstStyle>
          <a:p>
            <a:fld id="{C54A35FF-D3BD-4E49-BEF3-E83BAE73A52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52031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73958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8378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29314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F6E9FC-2D30-443E-BEDD-F3DCF1E54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8250" y="1122363"/>
            <a:ext cx="7429500" cy="2387600"/>
          </a:xfrm>
        </p:spPr>
        <p:txBody>
          <a:bodyPr anchor="b"/>
          <a:lstStyle>
            <a:lvl1pPr algn="ctr"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4ED02A7-BC8C-4F64-A141-CE185E800D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1950"/>
            </a:lvl1pPr>
            <a:lvl2pPr marL="371475" indent="0" algn="ctr">
              <a:buNone/>
              <a:defRPr sz="1625"/>
            </a:lvl2pPr>
            <a:lvl3pPr marL="742950" indent="0" algn="ctr">
              <a:buNone/>
              <a:defRPr sz="1463"/>
            </a:lvl3pPr>
            <a:lvl4pPr marL="1114425" indent="0" algn="ctr">
              <a:buNone/>
              <a:defRPr sz="1300"/>
            </a:lvl4pPr>
            <a:lvl5pPr marL="1485900" indent="0" algn="ctr">
              <a:buNone/>
              <a:defRPr sz="1300"/>
            </a:lvl5pPr>
            <a:lvl6pPr marL="1857375" indent="0" algn="ctr">
              <a:buNone/>
              <a:defRPr sz="1300"/>
            </a:lvl6pPr>
            <a:lvl7pPr marL="2228850" indent="0" algn="ctr">
              <a:buNone/>
              <a:defRPr sz="1300"/>
            </a:lvl7pPr>
            <a:lvl8pPr marL="2600325" indent="0" algn="ctr">
              <a:buNone/>
              <a:defRPr sz="1300"/>
            </a:lvl8pPr>
            <a:lvl9pPr marL="2971800" indent="0" algn="ctr">
              <a:buNone/>
              <a:defRPr sz="13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DC2BFD5-CDDA-40FF-983A-5757DF57F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2798A-7CD6-4E4A-91D7-F98F83787047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078D3E6-8CC8-4924-B68B-29F02B63E8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E8E3E6C-8971-4E2A-A3EA-42EA71361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1887703"/>
      </p:ext>
    </p:extLst>
  </p:cSld>
  <p:clrMapOvr>
    <a:masterClrMapping/>
  </p:clrMapOvr>
  <p:transition spd="slow">
    <p:cover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ADCBB3B-8D6C-4D78-813A-607DF4CFAF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AC2BA5-837D-4284-91B7-9E60243E8E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633827B-23AC-4A0C-A969-BECCD7B73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C698F36-0242-4044-9000-7FFC1334EE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D032C81-F371-4B14-BADB-59DD7DCD7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273203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CC7E7E-6DD9-4CE6-A182-AF2DE39BC4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5878" y="1709739"/>
            <a:ext cx="8543925" cy="2852737"/>
          </a:xfrm>
        </p:spPr>
        <p:txBody>
          <a:bodyPr anchor="b"/>
          <a:lstStyle>
            <a:lvl1pPr>
              <a:defRPr sz="4875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5297437F-066E-47B1-8CD1-40E16D5A04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75878" y="4589464"/>
            <a:ext cx="8543925" cy="1500187"/>
          </a:xfrm>
        </p:spPr>
        <p:txBody>
          <a:bodyPr/>
          <a:lstStyle>
            <a:lvl1pPr marL="0" indent="0">
              <a:buNone/>
              <a:defRPr sz="1950">
                <a:solidFill>
                  <a:schemeClr val="tx1">
                    <a:tint val="75000"/>
                  </a:schemeClr>
                </a:solidFill>
              </a:defRPr>
            </a:lvl1pPr>
            <a:lvl2pPr marL="371475" indent="0">
              <a:buNone/>
              <a:defRPr sz="1625">
                <a:solidFill>
                  <a:schemeClr val="tx1">
                    <a:tint val="75000"/>
                  </a:schemeClr>
                </a:solidFill>
              </a:defRPr>
            </a:lvl2pPr>
            <a:lvl3pPr marL="742950" indent="0">
              <a:buNone/>
              <a:defRPr sz="1463">
                <a:solidFill>
                  <a:schemeClr val="tx1">
                    <a:tint val="75000"/>
                  </a:schemeClr>
                </a:solidFill>
              </a:defRPr>
            </a:lvl3pPr>
            <a:lvl4pPr marL="11144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4859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185737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22885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260032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297180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4B8A467-152D-4C51-A128-DD9BADD2DA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999262-E42C-4821-9DC9-EC8A9C71068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8B3A7A3-8C01-4601-A037-7167599F95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7C254849-E391-45EE-906F-3620E4D27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8930075"/>
      </p:ext>
    </p:extLst>
  </p:cSld>
  <p:clrMapOvr>
    <a:masterClrMapping/>
  </p:clrMapOvr>
  <p:transition spd="slow">
    <p:cover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C0E8F3D-EB5A-480A-8DDC-67506D620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A0F683A-ADB9-4405-8BBB-68DD2BBE8C4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1E38D35-F154-49F5-B5FF-86F5B836812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CFBA894-7219-45AE-A37E-58E0A639CA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D246C6-033F-4066-B40C-3BA8E1BBAD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6756CA0-C5F3-4E29-83CC-38984D381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0310789"/>
      </p:ext>
    </p:extLst>
  </p:cSld>
  <p:clrMapOvr>
    <a:masterClrMapping/>
  </p:clrMapOvr>
  <p:hf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8EB2BB-1066-4E67-B4C6-703B851D71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365126"/>
            <a:ext cx="8543925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ECD8546-BE46-4635-A344-4F8AF0EC88E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2328" y="1681163"/>
            <a:ext cx="4190702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ECAEF55-CB18-4A46-A4E8-D4F7789EFE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82328" y="2505075"/>
            <a:ext cx="4190702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DF8AA41E-A773-4E5D-9597-298C944116D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1950" b="1"/>
            </a:lvl1pPr>
            <a:lvl2pPr marL="371475" indent="0">
              <a:buNone/>
              <a:defRPr sz="1625" b="1"/>
            </a:lvl2pPr>
            <a:lvl3pPr marL="742950" indent="0">
              <a:buNone/>
              <a:defRPr sz="1463" b="1"/>
            </a:lvl3pPr>
            <a:lvl4pPr marL="1114425" indent="0">
              <a:buNone/>
              <a:defRPr sz="1300" b="1"/>
            </a:lvl4pPr>
            <a:lvl5pPr marL="1485900" indent="0">
              <a:buNone/>
              <a:defRPr sz="1300" b="1"/>
            </a:lvl5pPr>
            <a:lvl6pPr marL="1857375" indent="0">
              <a:buNone/>
              <a:defRPr sz="1300" b="1"/>
            </a:lvl6pPr>
            <a:lvl7pPr marL="2228850" indent="0">
              <a:buNone/>
              <a:defRPr sz="1300" b="1"/>
            </a:lvl7pPr>
            <a:lvl8pPr marL="2600325" indent="0">
              <a:buNone/>
              <a:defRPr sz="1300" b="1"/>
            </a:lvl8pPr>
            <a:lvl9pPr marL="2971800" indent="0">
              <a:buNone/>
              <a:defRPr sz="13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4D0AB3A-F0CB-4EC8-9830-EF3A7530072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E7E23610-47E5-4B76-97FA-4D23AFCFD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871AA9-514B-4D95-89A9-43393C464222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66642BC-8104-4491-A63B-95782F4078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E1415A7E-C902-45AB-8348-728252438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1232638"/>
      </p:ext>
    </p:extLst>
  </p:cSld>
  <p:clrMapOvr>
    <a:masterClrMapping/>
  </p:clrMapOvr>
  <p:transition spd="slow">
    <p:cover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A8BA5D-9AD0-4099-B27D-CB078BCBD1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EDB3DBB-E1AB-4C72-A5F0-6642290D7A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B8709C-611A-4150-A949-B921502140BB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FEBB0112-EEBA-4DD1-8629-97619C7252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10CDDC9C-7DB5-4569-9E74-81D1E51E0B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633945"/>
      </p:ext>
    </p:extLst>
  </p:cSld>
  <p:clrMapOvr>
    <a:masterClrMapping/>
  </p:clrMapOvr>
  <p:transition spd="slow">
    <p:cover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B26C98-FE18-4203-8BFF-B384B5B28B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FA2493-DDB0-459F-8A09-5E28E25A0FCD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DF0F1ED5-D1EC-4197-ACD1-E7EBC72DA3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3700B0A-5B25-47B7-B2CC-088630AE45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1127785"/>
      </p:ext>
    </p:extLst>
  </p:cSld>
  <p:clrMapOvr>
    <a:masterClrMapping/>
  </p:clrMapOvr>
  <p:transition spd="slow">
    <p:cover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EFD144-40B0-4D43-BF25-968C07858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2B423F0-907F-43AC-BEEA-2CB71E1A93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>
              <a:defRPr sz="2600"/>
            </a:lvl1pPr>
            <a:lvl2pPr>
              <a:defRPr sz="2275"/>
            </a:lvl2pPr>
            <a:lvl3pPr>
              <a:defRPr sz="1950"/>
            </a:lvl3pPr>
            <a:lvl4pPr>
              <a:defRPr sz="1625"/>
            </a:lvl4pPr>
            <a:lvl5pPr>
              <a:defRPr sz="1625"/>
            </a:lvl5pPr>
            <a:lvl6pPr>
              <a:defRPr sz="1625"/>
            </a:lvl6pPr>
            <a:lvl7pPr>
              <a:defRPr sz="1625"/>
            </a:lvl7pPr>
            <a:lvl8pPr>
              <a:defRPr sz="1625"/>
            </a:lvl8pPr>
            <a:lvl9pPr>
              <a:defRPr sz="1625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CCFD80E-023D-469B-A9A1-04565F12B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5F1D1A-C9B8-4B0D-87FB-8ADD6DBF67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4926F-EFBB-413E-91E0-0B90BA80B09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954142-A3DC-4A7F-8F76-B2CDB1E82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16948CC-4191-46BF-8FDE-D944C5DBB8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6300449"/>
      </p:ext>
    </p:extLst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32917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532F2B-ED6A-437D-8662-2144EEB9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26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9576B820-0D19-4E16-ADF2-0AF3E69A77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11340" y="987426"/>
            <a:ext cx="5014913" cy="4873625"/>
          </a:xfrm>
        </p:spPr>
        <p:txBody>
          <a:bodyPr/>
          <a:lstStyle>
            <a:lvl1pPr marL="0" indent="0">
              <a:buNone/>
              <a:defRPr sz="2600"/>
            </a:lvl1pPr>
            <a:lvl2pPr marL="371475" indent="0">
              <a:buNone/>
              <a:defRPr sz="2275"/>
            </a:lvl2pPr>
            <a:lvl3pPr marL="742950" indent="0">
              <a:buNone/>
              <a:defRPr sz="1950"/>
            </a:lvl3pPr>
            <a:lvl4pPr marL="1114425" indent="0">
              <a:buNone/>
              <a:defRPr sz="1625"/>
            </a:lvl4pPr>
            <a:lvl5pPr marL="1485900" indent="0">
              <a:buNone/>
              <a:defRPr sz="1625"/>
            </a:lvl5pPr>
            <a:lvl6pPr marL="1857375" indent="0">
              <a:buNone/>
              <a:defRPr sz="1625"/>
            </a:lvl6pPr>
            <a:lvl7pPr marL="2228850" indent="0">
              <a:buNone/>
              <a:defRPr sz="1625"/>
            </a:lvl7pPr>
            <a:lvl8pPr marL="2600325" indent="0">
              <a:buNone/>
              <a:defRPr sz="1625"/>
            </a:lvl8pPr>
            <a:lvl9pPr marL="2971800" indent="0">
              <a:buNone/>
              <a:defRPr sz="1625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2BA7C835-F19B-4805-9787-3F7A2DCB34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300"/>
            </a:lvl1pPr>
            <a:lvl2pPr marL="371475" indent="0">
              <a:buNone/>
              <a:defRPr sz="1138"/>
            </a:lvl2pPr>
            <a:lvl3pPr marL="742950" indent="0">
              <a:buNone/>
              <a:defRPr sz="975"/>
            </a:lvl3pPr>
            <a:lvl4pPr marL="1114425" indent="0">
              <a:buNone/>
              <a:defRPr sz="813"/>
            </a:lvl4pPr>
            <a:lvl5pPr marL="1485900" indent="0">
              <a:buNone/>
              <a:defRPr sz="813"/>
            </a:lvl5pPr>
            <a:lvl6pPr marL="1857375" indent="0">
              <a:buNone/>
              <a:defRPr sz="813"/>
            </a:lvl6pPr>
            <a:lvl7pPr marL="2228850" indent="0">
              <a:buNone/>
              <a:defRPr sz="813"/>
            </a:lvl7pPr>
            <a:lvl8pPr marL="2600325" indent="0">
              <a:buNone/>
              <a:defRPr sz="813"/>
            </a:lvl8pPr>
            <a:lvl9pPr marL="2971800" indent="0">
              <a:buNone/>
              <a:defRPr sz="81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EF1A516-1482-461A-AAC0-27AB143CD8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BE554D-94F2-4C3B-83F4-E3229E9E4411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5FB8DC8-A60A-4678-BDD0-B79BB9DB7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9089688-919E-45E0-89B6-47B5F8156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6042373"/>
      </p:ext>
    </p:extLst>
  </p:cSld>
  <p:clrMapOvr>
    <a:masterClrMapping/>
  </p:clrMapOvr>
  <p:transition spd="slow">
    <p:cover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650612C-94F8-448F-995A-7861F98CFA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8A7A5AD-5CC7-4853-ACD1-FBC0C44775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4E93933-8FEF-41FC-8302-74BA5D9AF8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38366F-210C-49C1-ACB2-51561B352DCC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33B79AD-E36C-4C57-A15D-04351B712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F936513C-3EFB-43CB-9340-667581B904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601915"/>
      </p:ext>
    </p:extLst>
  </p:cSld>
  <p:clrMapOvr>
    <a:masterClrMapping/>
  </p:clrMapOvr>
  <p:transition spd="slow">
    <p:cover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16973A9F-A016-4EA2-8BEC-0E42F8F23F5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7088981" y="365125"/>
            <a:ext cx="2135981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35920C11-B343-4E19-BA85-FF289F72A5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81037" y="365125"/>
            <a:ext cx="6284119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B588B7-4624-40A3-AE77-40C68F0D61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09A0D-89EB-4881-80E4-D54A38A24B19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F5AE355-23F9-4D1D-8444-B1169D8CE5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0FA8C1-A35E-469B-B53E-49730D149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359996"/>
      </p:ext>
    </p:extLst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769637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6754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6714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994076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7698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00378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47358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E14F3720-FF48-4F61-99A6-4BA338A8F4C2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01.12.2025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5FD837FC-0299-4CAF-BDEA-61334E1CDF7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7319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3" r:id="rId1"/>
    <p:sldLayoutId id="2147483864" r:id="rId2"/>
    <p:sldLayoutId id="2147483865" r:id="rId3"/>
    <p:sldLayoutId id="2147483866" r:id="rId4"/>
    <p:sldLayoutId id="2147483867" r:id="rId5"/>
    <p:sldLayoutId id="2147483868" r:id="rId6"/>
    <p:sldLayoutId id="2147483869" r:id="rId7"/>
    <p:sldLayoutId id="2147483870" r:id="rId8"/>
    <p:sldLayoutId id="2147483871" r:id="rId9"/>
    <p:sldLayoutId id="2147483872" r:id="rId10"/>
    <p:sldLayoutId id="214748387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38F8917-BE08-4D02-8294-84ED5F4300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1038" y="365126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1262EAB-945B-40DC-A321-195C7756FC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24CA36A-8B4A-451D-911F-09D369730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1038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C3CC51-0FFF-4FCD-A618-73F7E4DBE04E}" type="datetime1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12/1/2025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CDBC50D4-0002-44A1-91E9-5F7EE5C651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281363" y="6356351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A0016CB-4326-4661-9210-6D1FBF7249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996113" y="6356351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217C01CDF565}" type="slidenum">
              <a:rPr lang="en-US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804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5" r:id="rId1"/>
    <p:sldLayoutId id="2147483876" r:id="rId2"/>
    <p:sldLayoutId id="2147483877" r:id="rId3"/>
    <p:sldLayoutId id="2147483878" r:id="rId4"/>
    <p:sldLayoutId id="2147483879" r:id="rId5"/>
    <p:sldLayoutId id="2147483880" r:id="rId6"/>
    <p:sldLayoutId id="2147483881" r:id="rId7"/>
    <p:sldLayoutId id="2147483882" r:id="rId8"/>
    <p:sldLayoutId id="2147483883" r:id="rId9"/>
    <p:sldLayoutId id="2147483884" r:id="rId10"/>
    <p:sldLayoutId id="2147483885" r:id="rId11"/>
  </p:sldLayoutIdLst>
  <p:transition spd="slow">
    <p:cover/>
  </p:transition>
  <p:hf hdr="0" ftr="0" dt="0"/>
  <p:txStyles>
    <p:titleStyle>
      <a:lvl1pPr algn="l" defTabSz="742950" rtl="0" eaLnBrk="1" latinLnBrk="0" hangingPunct="1">
        <a:lnSpc>
          <a:spcPct val="90000"/>
        </a:lnSpc>
        <a:spcBef>
          <a:spcPct val="0"/>
        </a:spcBef>
        <a:buNone/>
        <a:defRPr sz="35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5738" indent="-185738" algn="l" defTabSz="742950" rtl="0" eaLnBrk="1" latinLnBrk="0" hangingPunct="1">
        <a:lnSpc>
          <a:spcPct val="90000"/>
        </a:lnSpc>
        <a:spcBef>
          <a:spcPts val="813"/>
        </a:spcBef>
        <a:buFont typeface="Arial" panose="020B0604020202020204" pitchFamily="34" charset="0"/>
        <a:buChar char="•"/>
        <a:defRPr sz="2275" kern="12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950" kern="1200">
          <a:solidFill>
            <a:schemeClr val="tx1"/>
          </a:solidFill>
          <a:latin typeface="+mn-lt"/>
          <a:ea typeface="+mn-ea"/>
          <a:cs typeface="+mn-cs"/>
        </a:defRPr>
      </a:lvl2pPr>
      <a:lvl3pPr marL="9286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625" kern="1200">
          <a:solidFill>
            <a:schemeClr val="tx1"/>
          </a:solidFill>
          <a:latin typeface="+mn-lt"/>
          <a:ea typeface="+mn-ea"/>
          <a:cs typeface="+mn-cs"/>
        </a:defRPr>
      </a:lvl3pPr>
      <a:lvl4pPr marL="13001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6716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204311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41458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786063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3157538" indent="-185738" algn="l" defTabSz="742950" rtl="0" eaLnBrk="1" latinLnBrk="0" hangingPunct="1">
        <a:lnSpc>
          <a:spcPct val="90000"/>
        </a:lnSpc>
        <a:spcBef>
          <a:spcPts val="406"/>
        </a:spcBef>
        <a:buFont typeface="Arial" panose="020B0604020202020204" pitchFamily="34" charset="0"/>
        <a:buChar char="•"/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1pPr>
      <a:lvl2pPr marL="3714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2pPr>
      <a:lvl3pPr marL="7429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3pPr>
      <a:lvl4pPr marL="11144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4pPr>
      <a:lvl5pPr marL="14859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5pPr>
      <a:lvl6pPr marL="185737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7pPr>
      <a:lvl8pPr marL="2600325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8pPr>
      <a:lvl9pPr marL="2971800" algn="l" defTabSz="742950" rtl="0" eaLnBrk="1" latinLnBrk="0" hangingPunct="1">
        <a:defRPr sz="146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A7895A40-19A4-42D6-9D30-DBC1E8002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905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F429C4-ABC9-46FC-818A-B5429CDE4A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332177" y="3383559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CEF98E4-3709-4952-8F42-2305CCE34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4536323" y="1488318"/>
            <a:ext cx="6858003" cy="3881351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10BCCF5-D685-47FF-B675-647EAEB72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5180" y="857786"/>
            <a:ext cx="8991957" cy="5208932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75187" y="3897661"/>
            <a:ext cx="8052115" cy="1650286"/>
          </a:xfrm>
        </p:spPr>
        <p:txBody>
          <a:bodyPr anchor="t">
            <a:normAutofit/>
          </a:bodyPr>
          <a:lstStyle/>
          <a:p>
            <a:pPr algn="l"/>
            <a:r>
              <a:rPr lang="ru-RU" sz="4500" dirty="0">
                <a:latin typeface="Arial Narrow" panose="020B0606020202030204" pitchFamily="34" charset="0"/>
              </a:rPr>
              <a:t>Размеры подушевого норматива финансирования </a:t>
            </a:r>
            <a:r>
              <a:rPr lang="ru-RU" sz="4500" dirty="0" err="1">
                <a:latin typeface="Arial Narrow" panose="020B0606020202030204" pitchFamily="34" charset="0"/>
              </a:rPr>
              <a:t>ТиПО</a:t>
            </a:r>
            <a:r>
              <a:rPr lang="ru-RU" sz="4500" dirty="0">
                <a:latin typeface="Arial Narrow" panose="020B0606020202030204" pitchFamily="34" charset="0"/>
              </a:rPr>
              <a:t> на 2026 год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EE8A42-107A-4D4C-8D56-BBAE95C7FC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-1538295" y="3380411"/>
            <a:ext cx="3200400" cy="12381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2988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reveal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72896935"/>
              </p:ext>
            </p:extLst>
          </p:nvPr>
        </p:nvGraphicFramePr>
        <p:xfrm>
          <a:off x="399276" y="1268760"/>
          <a:ext cx="9156236" cy="40077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64200188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156924929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21013355"/>
                    </a:ext>
                  </a:extLst>
                </a:gridCol>
              </a:tblGrid>
              <a:tr h="1200194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145"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8581711"/>
                  </a:ext>
                </a:extLst>
              </a:tr>
              <a:tr h="582145">
                <a:tc rowSpan="4">
                  <a:txBody>
                    <a:bodyPr/>
                    <a:lstStyle/>
                    <a:p>
                      <a:pPr algn="ctr"/>
                      <a:r>
                        <a:rPr lang="ru-RU" sz="18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405 389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452 016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673 625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766 878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1 171 827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1 381 696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4834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414 039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460 666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690 925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784 178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1 180 477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1 390 346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461 614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508 241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786 075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879 328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1 228 052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1 437 921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7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569 739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616 366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1 002 325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1 095 578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1 336 177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1 546 046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257869" y="483934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Группа 1: Мангистауская область,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г.Алматы</a:t>
            </a:r>
            <a:endParaRPr lang="ru-RU" b="1" dirty="0">
              <a:solidFill>
                <a:srgbClr val="002060"/>
              </a:solidFill>
              <a:latin typeface="Arial Narrow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9068327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899052"/>
              </p:ext>
            </p:extLst>
          </p:nvPr>
        </p:nvGraphicFramePr>
        <p:xfrm>
          <a:off x="350490" y="1268760"/>
          <a:ext cx="9205023" cy="515006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13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1321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738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69581">
                  <a:extLst>
                    <a:ext uri="{9D8B030D-6E8A-4147-A177-3AD203B41FA5}">
                      <a16:colId xmlns:a16="http://schemas.microsoft.com/office/drawing/2014/main" val="1718114114"/>
                    </a:ext>
                  </a:extLst>
                </a:gridCol>
                <a:gridCol w="107388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130380">
                  <a:extLst>
                    <a:ext uri="{9D8B030D-6E8A-4147-A177-3AD203B41FA5}">
                      <a16:colId xmlns:a16="http://schemas.microsoft.com/office/drawing/2014/main" val="3700329024"/>
                    </a:ext>
                  </a:extLst>
                </a:gridCol>
                <a:gridCol w="119344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9236">
                  <a:extLst>
                    <a:ext uri="{9D8B030D-6E8A-4147-A177-3AD203B41FA5}">
                      <a16:colId xmlns:a16="http://schemas.microsoft.com/office/drawing/2014/main" val="1582375754"/>
                    </a:ext>
                  </a:extLst>
                </a:gridCol>
              </a:tblGrid>
              <a:tr h="86410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552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22816059"/>
                  </a:ext>
                </a:extLst>
              </a:tr>
              <a:tr h="32410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427 014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473 641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695 250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788 503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1 193 452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1 403 321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186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435 664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482 291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712 550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805 803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1 202 102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1 411 971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483 239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529 866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807 700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900 953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1 249 677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1 459 546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4496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591 364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637 991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1 023 950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1 117 203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1 357 802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1 567 671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5673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451 911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498 538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735 599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828 852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1 273 681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1 483 550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460 561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507 188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752 899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846 152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1 282 331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1 492 200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508 136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554 763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848 049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941 302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1 329 906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1 539 775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6004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616 261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662 888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1 064 299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1 157 552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1 438 031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1 647 900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0040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экологии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514 556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561 183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849 924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943 177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1 487 164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1 697 033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523 206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569 833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867 224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960 477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1 495 814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1 705 683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126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570 781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617 408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962 374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1 055 627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1 543 389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1 753 258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2650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66FF66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678 906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725 533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1 178 624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1 271 877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1 651 514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1 861 383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60021" y="345433"/>
            <a:ext cx="9785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Группа 2: Алматинская, Актюбинская, Атырауская, Жамбылская, Жетысуская, Карагандинская, Кызылординская, Туркестанская, Улытауская области, </a:t>
            </a:r>
            <a:r>
              <a:rPr lang="ru-RU" b="1" dirty="0" err="1">
                <a:solidFill>
                  <a:srgbClr val="002060"/>
                </a:solidFill>
                <a:latin typeface="Arial Narrow" pitchFamily="34" charset="0"/>
              </a:rPr>
              <a:t>гг.Астана</a:t>
            </a:r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 и Шымкент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</p:spTree>
    <p:extLst>
      <p:ext uri="{BB962C8B-B14F-4D97-AF65-F5344CB8AC3E}">
        <p14:creationId xmlns:p14="http://schemas.microsoft.com/office/powerpoint/2010/main" val="32199180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161486"/>
              </p:ext>
            </p:extLst>
          </p:nvPr>
        </p:nvGraphicFramePr>
        <p:xfrm>
          <a:off x="350491" y="1268760"/>
          <a:ext cx="9156235" cy="51181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9620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43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4242">
                  <a:extLst>
                    <a:ext uri="{9D8B030D-6E8A-4147-A177-3AD203B41FA5}">
                      <a16:colId xmlns:a16="http://schemas.microsoft.com/office/drawing/2014/main" val="3214378383"/>
                    </a:ext>
                  </a:extLst>
                </a:gridCol>
                <a:gridCol w="121420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34321">
                  <a:extLst>
                    <a:ext uri="{9D8B030D-6E8A-4147-A177-3AD203B41FA5}">
                      <a16:colId xmlns:a16="http://schemas.microsoft.com/office/drawing/2014/main" val="495557480"/>
                    </a:ext>
                  </a:extLst>
                </a:gridCol>
                <a:gridCol w="110927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77126">
                  <a:extLst>
                    <a:ext uri="{9D8B030D-6E8A-4147-A177-3AD203B41FA5}">
                      <a16:colId xmlns:a16="http://schemas.microsoft.com/office/drawing/2014/main" val="538205326"/>
                    </a:ext>
                  </a:extLst>
                </a:gridCol>
              </a:tblGrid>
              <a:tr h="11477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1636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82522859"/>
                  </a:ext>
                </a:extLst>
              </a:tr>
              <a:tr h="43048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457 289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503 916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725 525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818 778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1 223 727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1 433 596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465 939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512 566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742 825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836 078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1 232 377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1 442 246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513 514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560 141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837 975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931 228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1 279 952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1 489 821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4848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621 639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668 266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1 054 225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1 147 478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1 388 077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1 597 946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913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482 186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528 813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765 874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859 127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1 303 956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1 513 825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490 836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537 463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783 174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876 427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1 312 606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1 522 475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538 411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585 038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878 324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971 577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1 360 181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1 570 050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8220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646 536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693 163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1 094 574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1 187 827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1 468 306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1 678 175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50491" y="471041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Группа 3: Западно-Казахстанская, Костанайская, Павлодарская, Северо-Казахстанская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17899505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3871263"/>
              </p:ext>
            </p:extLst>
          </p:nvPr>
        </p:nvGraphicFramePr>
        <p:xfrm>
          <a:off x="350491" y="1268760"/>
          <a:ext cx="9156235" cy="50632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065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311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196">
                  <a:extLst>
                    <a:ext uri="{9D8B030D-6E8A-4147-A177-3AD203B41FA5}">
                      <a16:colId xmlns:a16="http://schemas.microsoft.com/office/drawing/2014/main" val="1181446407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51886">
                  <a:extLst>
                    <a:ext uri="{9D8B030D-6E8A-4147-A177-3AD203B41FA5}">
                      <a16:colId xmlns:a16="http://schemas.microsoft.com/office/drawing/2014/main" val="4287425436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133198">
                  <a:extLst>
                    <a:ext uri="{9D8B030D-6E8A-4147-A177-3AD203B41FA5}">
                      <a16:colId xmlns:a16="http://schemas.microsoft.com/office/drawing/2014/main" val="46824874"/>
                    </a:ext>
                  </a:extLst>
                </a:gridCol>
              </a:tblGrid>
              <a:tr h="1135335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Город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Группа затратности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Обычное</a:t>
                      </a:r>
                      <a:r>
                        <a:rPr lang="ru-RU" sz="1400" baseline="0" dirty="0">
                          <a:latin typeface="Arial Narrow" pitchFamily="34" charset="0"/>
                        </a:rPr>
                        <a:t> обучение</a:t>
                      </a:r>
                      <a:endParaRPr lang="ru-RU" sz="1400" dirty="0">
                        <a:latin typeface="Arial Narrow" pitchFamily="34" charset="0"/>
                      </a:endParaRP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ИНКЛЮЗИВ</a:t>
                      </a:r>
                    </a:p>
                  </a:txBody>
                  <a:tcPr marL="99060" marR="99060" anchor="ctr"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latin typeface="Arial Narrow" pitchFamily="34" charset="0"/>
                        </a:rPr>
                        <a:t>Индивидуальное обучение</a:t>
                      </a:r>
                    </a:p>
                  </a:txBody>
                  <a:tcPr marL="99060" marR="99060" anchor="ctr"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7283">
                <a:tc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solidFill>
                          <a:srgbClr val="002060"/>
                        </a:solidFill>
                        <a:latin typeface="Arial Narrow" pitchFamily="34" charset="0"/>
                      </a:endParaRP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город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kern="1200" dirty="0">
                          <a:solidFill>
                            <a:srgbClr val="002060"/>
                          </a:solidFill>
                          <a:latin typeface="Arial Narrow" pitchFamily="34" charset="0"/>
                          <a:ea typeface="+mn-ea"/>
                          <a:cs typeface="+mn-cs"/>
                        </a:rPr>
                        <a:t>село</a:t>
                      </a:r>
                    </a:p>
                  </a:txBody>
                  <a:tcPr marL="7620" marR="7620" marT="762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8409180"/>
                  </a:ext>
                </a:extLst>
              </a:tr>
              <a:tr h="425836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Обычные регионы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500 539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547 166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768 775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862 028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1 266 977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1 476 846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509 189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555 816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786 075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879 328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1 275 627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1 485 496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556 764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603 391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881 225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974 478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1 323 202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1 533 071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047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4FD1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664 889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711 516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1 097 475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1 190 728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1 431 327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1 641 196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54177">
                <a:tc rowSpan="4">
                  <a:txBody>
                    <a:bodyPr/>
                    <a:lstStyle/>
                    <a:p>
                      <a:pPr algn="ctr"/>
                      <a:r>
                        <a:rPr lang="ru-RU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 зоне радиации</a:t>
                      </a:r>
                    </a:p>
                  </a:txBody>
                  <a:tcPr marL="99060" marR="99060" vert="vert27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А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525 436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572 063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809 124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902 377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1 347 206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1 557 075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Б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534 086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580 713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826 424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919 677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1 355 856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1 565 725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В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581 661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628 288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921 574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1 014 827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1 403 431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1 613 300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3054">
                <a:tc vMerge="1">
                  <a:txBody>
                    <a:bodyPr/>
                    <a:lstStyle/>
                    <a:p>
                      <a:pPr algn="ctr"/>
                      <a:endParaRPr lang="ru-RU" dirty="0">
                        <a:solidFill>
                          <a:srgbClr val="002060"/>
                        </a:solidFill>
                        <a:latin typeface="Book Antiqua" pitchFamily="18" charset="0"/>
                      </a:endParaRPr>
                    </a:p>
                  </a:txBody>
                  <a:tcPr vert="vert270" anchor="ctr">
                    <a:solidFill>
                      <a:srgbClr val="FF9933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 Narrow" pitchFamily="34" charset="0"/>
                        </a:rPr>
                        <a:t>Г</a:t>
                      </a:r>
                    </a:p>
                  </a:txBody>
                  <a:tcPr marL="99060" marR="9906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689 786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736 413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1 137 824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1 231 077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1 511 556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ctr" latinLnBrk="0" hangingPunct="1"/>
                      <a:r>
                        <a:rPr lang="ru-KZ" sz="1400" b="1" i="0" u="none" strike="noStrike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1 721 425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8943749" y="991764"/>
            <a:ext cx="56297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ru-RU" sz="1200" i="1" dirty="0">
                <a:solidFill>
                  <a:srgbClr val="002060"/>
                </a:solidFill>
                <a:latin typeface="Arial Narrow" pitchFamily="34" charset="0"/>
              </a:rPr>
              <a:t>тенге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33475" y="341359"/>
            <a:ext cx="94390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ru-RU" b="1" dirty="0">
                <a:solidFill>
                  <a:srgbClr val="002060"/>
                </a:solidFill>
                <a:latin typeface="Arial Narrow" pitchFamily="34" charset="0"/>
              </a:rPr>
              <a:t>Группа 4: Акмолинская, Абайская, Восточно-Казахстанская области</a:t>
            </a:r>
          </a:p>
        </p:txBody>
      </p:sp>
    </p:spTree>
    <p:extLst>
      <p:ext uri="{BB962C8B-B14F-4D97-AF65-F5344CB8AC3E}">
        <p14:creationId xmlns:p14="http://schemas.microsoft.com/office/powerpoint/2010/main" val="205960104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Фиолетовый">
      <a:dk1>
        <a:sysClr val="windowText" lastClr="000000"/>
      </a:dk1>
      <a:lt1>
        <a:sysClr val="window" lastClr="FFFFFF"/>
      </a:lt1>
      <a:dk2>
        <a:srgbClr val="373545"/>
      </a:dk2>
      <a:lt2>
        <a:srgbClr val="DCD8DC"/>
      </a:lt2>
      <a:accent1>
        <a:srgbClr val="AD84C6"/>
      </a:accent1>
      <a:accent2>
        <a:srgbClr val="8784C7"/>
      </a:accent2>
      <a:accent3>
        <a:srgbClr val="5D739A"/>
      </a:accent3>
      <a:accent4>
        <a:srgbClr val="6997AF"/>
      </a:accent4>
      <a:accent5>
        <a:srgbClr val="84ACB6"/>
      </a:accent5>
      <a:accent6>
        <a:srgbClr val="6F8183"/>
      </a:accent6>
      <a:hlink>
        <a:srgbClr val="69A020"/>
      </a:hlink>
      <a:folHlink>
        <a:srgbClr val="8C8C8C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6525</TotalTime>
  <Words>642</Words>
  <Application>Microsoft Office PowerPoint</Application>
  <PresentationFormat>Лист A4 (210x297 мм)</PresentationFormat>
  <Paragraphs>285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Calibri Light</vt:lpstr>
      <vt:lpstr>Тема Office</vt:lpstr>
      <vt:lpstr>1_Тема Office</vt:lpstr>
      <vt:lpstr>Размеры подушевого норматива финансирования ТиПО на 2026 год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 Funding – Initial Thoughts</dc:title>
  <dc:creator>asus</dc:creator>
  <cp:lastModifiedBy>Альжанова Дарига Маратовна</cp:lastModifiedBy>
  <cp:revision>327</cp:revision>
  <cp:lastPrinted>2022-11-17T05:32:03Z</cp:lastPrinted>
  <dcterms:created xsi:type="dcterms:W3CDTF">2017-05-26T02:45:06Z</dcterms:created>
  <dcterms:modified xsi:type="dcterms:W3CDTF">2025-12-01T04:54:19Z</dcterms:modified>
</cp:coreProperties>
</file>