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63" r:id="rId14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ЖАН БАСЫНА ШАҚҚАНДАҒЫ ҚАРЖЫЛАНДЫРУ НОРМАТИВІ · 2027 ЖЫЛ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599" y="1450677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kk-KZ" sz="32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жылға орта білім беру ұйымдарының жанындағы интернаттарда жан басына шаққандағы нормативтік қаржыландыру мөлшері 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АЕК, 2027 жыл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теңге*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Өңірлер топтары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27565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 топ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521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Елді мекен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қала және ауыл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600" y="5461992"/>
            <a:ext cx="11582400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2027 жылға арналған АЕК мәні Қазақстан Республикасының 2027–2029 жылдарға арналған әлеуметтік-экономикалық даму болжамына сәйкес келтірілген. АЕК-тің түпкілікті мөлшері республикалық бюджеттің тиісті параметрлерін бекіту кезінде өзгертілуі мүмкін.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НОРМАТИВТЕР ҚҰРЫЛЫМЫ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Нормативтер өңірлердің он тобы үшін белгіленген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74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21" name="Text 2"/>
          <p:cNvSpPr/>
          <p:nvPr/>
        </p:nvSpPr>
        <p:spPr>
          <a:xfrm>
            <a:off x="6248400" y="1574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473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Ақмола облысы</a:t>
            </a:r>
            <a:endParaRPr lang="en-US" sz="1400" dirty="0"/>
          </a:p>
        </p:txBody>
      </p:sp>
      <p:sp>
        <p:nvSpPr>
          <p:cNvPr id="22" name="Text 3"/>
          <p:cNvSpPr/>
          <p:nvPr/>
        </p:nvSpPr>
        <p:spPr>
          <a:xfrm>
            <a:off x="6883400" y="1473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Жамбыл облысы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235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4"/>
          <p:cNvSpPr/>
          <p:nvPr/>
        </p:nvSpPr>
        <p:spPr>
          <a:xfrm>
            <a:off x="6248400" y="2235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09600" y="2463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24" name="Text 5"/>
          <p:cNvSpPr/>
          <p:nvPr/>
        </p:nvSpPr>
        <p:spPr>
          <a:xfrm>
            <a:off x="6248400" y="2463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362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Ақтөбе және Батыс Қазақстан облыстары</a:t>
            </a:r>
            <a:endParaRPr lang="en-US" sz="1400" dirty="0"/>
          </a:p>
        </p:txBody>
      </p:sp>
      <p:sp>
        <p:nvSpPr>
          <p:cNvPr id="25" name="Text 6"/>
          <p:cNvSpPr/>
          <p:nvPr/>
        </p:nvSpPr>
        <p:spPr>
          <a:xfrm>
            <a:off x="6883400" y="2362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Қостанай облысы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3124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7"/>
          <p:cNvSpPr/>
          <p:nvPr/>
        </p:nvSpPr>
        <p:spPr>
          <a:xfrm>
            <a:off x="6248400" y="3124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09600" y="3352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27" name="Text 8"/>
          <p:cNvSpPr/>
          <p:nvPr/>
        </p:nvSpPr>
        <p:spPr>
          <a:xfrm>
            <a:off x="6248400" y="3352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251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Алматы, Қарағанды, Түркістан облыстары, Жетісу, Ұлытау облыстары, Шымкент қаласы</a:t>
            </a:r>
            <a:endParaRPr lang="en-US" sz="1400" dirty="0"/>
          </a:p>
        </p:txBody>
      </p:sp>
      <p:sp>
        <p:nvSpPr>
          <p:cNvPr id="28" name="Text 9"/>
          <p:cNvSpPr/>
          <p:nvPr/>
        </p:nvSpPr>
        <p:spPr>
          <a:xfrm>
            <a:off x="6883400" y="3251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Қызылорда облысы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4013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10"/>
          <p:cNvSpPr/>
          <p:nvPr/>
        </p:nvSpPr>
        <p:spPr>
          <a:xfrm>
            <a:off x="6248400" y="4013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09600" y="4241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30" name="Text 11"/>
          <p:cNvSpPr/>
          <p:nvPr/>
        </p:nvSpPr>
        <p:spPr>
          <a:xfrm>
            <a:off x="6248400" y="4241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4140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Атырау және Маңғыстау облыстары</a:t>
            </a:r>
            <a:endParaRPr lang="en-US" sz="1400" dirty="0"/>
          </a:p>
        </p:txBody>
      </p:sp>
      <p:sp>
        <p:nvSpPr>
          <p:cNvPr id="31" name="Text 12"/>
          <p:cNvSpPr/>
          <p:nvPr/>
        </p:nvSpPr>
        <p:spPr>
          <a:xfrm>
            <a:off x="6883400" y="4140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Павлодар және Солтүстік Қазақстан облыстары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09600" y="4902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13"/>
          <p:cNvSpPr/>
          <p:nvPr/>
        </p:nvSpPr>
        <p:spPr>
          <a:xfrm>
            <a:off x="6248400" y="4902200"/>
            <a:ext cx="53340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09600" y="5130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1800" dirty="0"/>
          </a:p>
        </p:txBody>
      </p:sp>
      <p:sp>
        <p:nvSpPr>
          <p:cNvPr id="33" name="Text 14"/>
          <p:cNvSpPr/>
          <p:nvPr/>
        </p:nvSpPr>
        <p:spPr>
          <a:xfrm>
            <a:off x="6248400" y="51308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kk-KZ" sz="14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44600" y="5029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Шығыс Қазақстан облысы, Абай облысы</a:t>
            </a:r>
            <a:endParaRPr lang="en-US" sz="1400" dirty="0"/>
          </a:p>
        </p:txBody>
      </p:sp>
      <p:sp>
        <p:nvSpPr>
          <p:cNvPr id="34" name="Text 15"/>
          <p:cNvSpPr/>
          <p:nvPr/>
        </p:nvSpPr>
        <p:spPr>
          <a:xfrm>
            <a:off x="6883400" y="5029200"/>
            <a:ext cx="4699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Астана және Алматы қалалары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13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Ақмола облысы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733011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1 201 696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1 332 535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1 517 264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1 778 942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1 588 107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1 715 136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1 361 387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1 560 394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1 836 646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2 234 660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1 747 495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1 903 600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1 477 444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1 725 819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2 068 760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2 565 510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1 806 289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1 973 120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1 229 737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1 363 046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1 557 722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1 824 340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1 631 053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1 758 082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1 395 826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1 598 600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1 889 900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2 295 448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1 796 695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1 952 801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1 516 533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1 769 612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2 131 314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2 637 472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1 857 796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2 024 627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1 320 309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1 468 218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1 721 724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2 017 542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1 809 761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1 936 791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1 524 232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1 749 280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2 129 570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2 579 666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2 012 385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2 168 490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1 672 435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1 953 329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2 425 976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2 987 764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2 087 127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2 253 958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13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Ақтөбе және Батыс Қазақстан облыстары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697015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1 150 073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1 280 912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1 465 641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1 727 319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1 536 484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1 663 513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1 309 764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1 508 771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1 785 023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2 183 037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1 695 872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1 851 977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1 425 821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1 674 196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2 017 137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2 513 887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1 754 666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1 921 497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1 178 114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1 311 423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1 506 099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1 772 717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1 579 430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1 706 459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1 344 203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1 546 977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1 838 277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2 243 825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1 745 072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1 901 178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1 464 910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1 717 989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2 079 691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2 585 849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1 806 173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1 973 004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1 268 686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1 416 595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1 670 101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1 965 919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1 758 138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1 885 168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1 472 609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1 697 657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2 077 947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2 528 043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1 960 762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2 116 867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1 620 812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1 901 706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2 374 353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2 936 141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2 035 504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2 202 335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13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81000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635000"/>
            <a:ext cx="1036015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Алматы, Қарағанды, Түркістан облыстары, Жетісу, Ұлытау облыстары, Шымкент қаласы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504440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1 182 924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1 313 763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1 498 492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1 760 170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1 569 335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1 696 364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1 342 615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1 541 622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1 817 874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2 215 888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1 728 723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1 884 828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1 458 672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1 707 047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2 546 738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1 787 517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1 954 348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1 210 965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1 344 274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1 538 950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1 805 568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1 612 281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1 739 310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1 377 054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1 579 828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1 871 128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2 276 676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1 777 923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1 934 029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1 497 761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1 750 840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2 112 542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2 618 700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1 839 024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2 005 855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1 301 537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1 449 446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1 702 952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1 998 770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1 790 989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1 918 019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1 505 460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1 730 508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2 110 798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2 560 894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1 993 613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2 149 718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1 653 663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1 934 557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2 407 204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2 968 992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2 068 355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2 235 186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13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Атырау және Маңғыстау облыстары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474317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1 229 854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1 360 693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1 545 422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1 807 100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1 616 265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1 743 294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1 389 545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1 588 552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1 864 804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2 262 818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1 775 653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1 931 758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1 505 602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1 753 977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2 096 918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2 593 668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1 834 447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2 001 278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1 257 895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1 391 204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1 585 880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1 852 498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1 659 211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1 786 240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1 423 984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1 626 758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1 918 058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2 323 606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1 824 853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1 980 959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1 544 691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1 797 770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2 159 472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2 665 630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1 885 954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2 052 785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1 348 467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1 496 376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1 749 882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2 045 700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1 837 919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1 964 949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1 552 390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1 777 438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2 157 728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2 607 824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2 040 543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2 196 648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1 700 593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1 981 487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2 454 134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3 015 922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2 115 285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2 282 116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13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Шығыс Қазақстан облысы, Абай облысы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98508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1 253 319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1 384 158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1 568 887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1 830 565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1 639 730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1 766 759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1 413 010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1 612 017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1 888 269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2 286 283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1 799 118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1 955 223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1 529 067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1 777 442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2 120 383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2 617 133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1 857 912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2 024 743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1 281 360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1 414 669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1 609 345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1 875 963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1 682 676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1 809 705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1 447 449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1 650 223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1 941 523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2 347 071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1 848 318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2 004 424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1 568 156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1 821 235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2 182 937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2 689 095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1 909 419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2 076 250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1 371 932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1 519 841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1 773 347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2 069 165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1 861 384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1 988 414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1 575 855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1 800 903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2 181 193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2 631 289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2 064 008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2 220 113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1 724 058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2 004 952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2 477 599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3 039 387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2 138 750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2 305 581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 / 13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Жамбыл облысы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21816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1 168 845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1 299 684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1 484 413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1 746 091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1 555 256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1 682 285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1 328 536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1 527 543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1 803 795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2 201 809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1 714 644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1 870 749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1 444 593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1 692 968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2 035 909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2 532 659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1 773 438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1 940 269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1 196 886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1 330 195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1 524 871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1 791 489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1 598 202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1 725 231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1 362 975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1 565 749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1 857 049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2 262 597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1 763 844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1 919 950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1 483 682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1 736 761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2 098 463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2 604 621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1 824 945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1 991 776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1 287 458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1 435 367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1 688 873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1 984 691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1 776 910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1 903 940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1 491 381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1 716 429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2 096 719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2 546 815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1 979 534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2 135 639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1 639 584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1 920 478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2 393 125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2 954 913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2 054 276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2 221 107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 / 13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Қостанай облысы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691870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1 173 538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1 304 377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1 489 106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1 750 784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1 559 949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1 686 978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1 333 229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1 532 236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1 808 488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2 206 502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1 719 337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1 875 442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1 449 286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1 697 661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2 040 602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2 537 352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1 778 131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1 944 962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1 201 579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1 334 888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1 529 564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1 796 182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1 602 895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1 729 924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1 367 668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1 570 442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1 861 742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2 267 290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1 768 537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1 924 643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1 488 375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1 741 454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2 103 156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2 609 314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1 829 638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1 996 469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1 292 151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1 440 060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1 693 566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1 989 384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1 781 603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1 908 633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1 496 074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1 721 122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2 101 412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2 551 508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1 984 227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2 140 332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1 644 277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1 925 171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2 397 818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2 959 606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2 058 969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2 225 800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 / 13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Қызылорда облысы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693382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1 182 924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1 313 763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1 498 492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1 760 170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1 569 335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1 696 364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1 342 615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1 541 622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1 817 874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2 215 888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1 728 723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1 884 828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1 458 672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1 707 047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2 546 738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1 787 517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1 954 348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1 210 965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1 344 274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1 538 950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1 805 568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1 612 281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1 739 310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1 377 054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1 579 828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1 871 128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2 276 676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1 777 923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1 934 029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1 497 761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1 750 840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2 112 542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2 618 700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1 839 024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2 005 855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1 301 537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1 449 446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1 702 952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1 998 770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1 790 989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1 918 019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1 505 460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1 730 508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2 110 798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2 560 894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1 993 613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2 149 718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1 653 663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1 934 557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2 407 204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2 968 992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2 068 355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2 235 186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 / 13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Павлодар және Солтүстік Қазақстан облыстары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524761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1 164 152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1 294 991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1 479 720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1 741 398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1 550 563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1 677 592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1 323 843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1 522 850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1 799 102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2 197 116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1 709 951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1 866 056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1 439 900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1 688 275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2 031 216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2 527 966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1 768 745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1 935 576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1 192 193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1 325 502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1 520 178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1 786 796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1 593 509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1 720 538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1 358 282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1 561 056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1 852 356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2 257 904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1 759 151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1 915 257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1 478 989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1 732 068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2 093 770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2 599 928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1 820 252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1 987 083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1 282 765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1 430 674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1 684 180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1 979 998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1 772 217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1 899 247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1 486 688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1 711 736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2 092 026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2 542 122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1 974 841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2 130 946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1 634 891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1 915 785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2 388 432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2 950 220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2 049 583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2 216 414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 / 13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24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10-ТОП · МЕКТЕП-ИНТЕРНАТТАР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Астана және Алматы қалалары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65500" y="1282700"/>
            <a:ext cx="5452532" cy="304800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65500" y="1625600"/>
            <a:ext cx="27135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129866" y="1625600"/>
            <a:ext cx="2688166" cy="5080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 fontScale="85000" lnSpcReduction="20000"/>
          </a:bodyPr>
          <a:lstStyle/>
          <a:p>
            <a:pPr algn="ctr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868832" y="1282700"/>
            <a:ext cx="2713571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81348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94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1 239 240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1 370 079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1 554 808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1 816 486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1 625 651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1 752 680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1 398 931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1 597 938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1 874 190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2 272 204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1 785 039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1 941 144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1 514 988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1 763 363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2 106 304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2 603 054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1 843 833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2 010 664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1 267 281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1 400 590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1 595 266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1 861 884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1 668 597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1 795 626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1 433 370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1 636 144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1 927 444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2 332 992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1 834 239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1 990 345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1 554 077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1 807 156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2 168 858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2 675 016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1 895 340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2 062 171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1 357 853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1 505 762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1 759 268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2 055 086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1 847 305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1 974 335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1 561 776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1 786 824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2 167 114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2 617 210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2 049 929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2 206 034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1 709 979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1 990 873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2 463 520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3 025 308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2 124 671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2 291 502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 / 13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ЖЕКЕ МЕКТЕПТЕР · 2027 ЖЫЛ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Жеке мектептерге арналған амортизациялық компоненттер*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127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9207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А3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207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Мектеп құрылысына жұмсалған шығындарды өтеу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20750" y="2871192"/>
            <a:ext cx="246022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kk-KZ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572 546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338097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kk-KZ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20750" y="3607792"/>
            <a:ext cx="1016000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122 АЕК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261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5341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341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Мектепті реконструкциялауға жұмсалған шығындарды өтеу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534150" y="2871192"/>
            <a:ext cx="233828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kk-KZ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220 571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87243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kk-KZ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34150" y="3607792"/>
            <a:ext cx="1016000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47 АЕК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09600" y="4556423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kk-KZ" sz="13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нақты контингент бойынша, бірақ жобалық қуаттан аспайтын мөлшерде төленеді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15108" y="4845249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2027 жылға арналған АЕК бойынша есеп — 4 693 теңге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Интернаттардың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07700" y="6390680"/>
            <a:ext cx="762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 / 13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2498</Words>
  <Application>Microsoft Office PowerPoint</Application>
  <PresentationFormat>Широкоэкранный</PresentationFormat>
  <Paragraphs>904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жылға орта білім беру ұйымдарының жанындағы интернаттарда жан басына шаққандағы нормативтік қаржыландыру мөлшері </vt:lpstr>
      <vt:lpstr>Нормативтер өңірлердің он тобы үшін белгіленген</vt:lpstr>
      <vt:lpstr>Ақмола облысы</vt:lpstr>
      <vt:lpstr>Ақтөбе және Батыс Қазақстан облыстары</vt:lpstr>
      <vt:lpstr>Алматы, Қарағанды, Түркістан облыстары, Жетісу, Ұлытау облыстары, Шымкент қаласы</vt:lpstr>
      <vt:lpstr>Атырау және Маңғыстау облыстары</vt:lpstr>
      <vt:lpstr>Шығыс Қазақстан облысы, Абай облысы</vt:lpstr>
      <vt:lpstr>Жамбыл облысы</vt:lpstr>
      <vt:lpstr>Қостанай облысы</vt:lpstr>
      <vt:lpstr>Қызылорда облысы</vt:lpstr>
      <vt:lpstr>Павлодар және Солтүстік Қазақстан облыстары</vt:lpstr>
      <vt:lpstr>Астана және Алматы қалалары</vt:lpstr>
      <vt:lpstr>Жеке мектептерге арналған амортизациялық компоненттер*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7</cp:revision>
  <cp:lastPrinted>2026-10-06T10:11:16Z</cp:lastPrinted>
  <dcterms:created xsi:type="dcterms:W3CDTF">2026-10-06T09:55:49Z</dcterms:created>
  <dcterms:modified xsi:type="dcterms:W3CDTF">2026-10-07T05:35:23Z</dcterms:modified>
</cp:coreProperties>
</file>