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39" r:id="rId1"/>
  </p:sldMasterIdLst>
  <p:notesMasterIdLst>
    <p:notesMasterId r:id="rId30"/>
  </p:notesMasterIdLst>
  <p:sldIdLst>
    <p:sldId id="370" r:id="rId2"/>
    <p:sldId id="445" r:id="rId3"/>
    <p:sldId id="446" r:id="rId4"/>
    <p:sldId id="447" r:id="rId5"/>
    <p:sldId id="448" r:id="rId6"/>
    <p:sldId id="449" r:id="rId7"/>
    <p:sldId id="450" r:id="rId8"/>
    <p:sldId id="451" r:id="rId9"/>
    <p:sldId id="452" r:id="rId10"/>
    <p:sldId id="453" r:id="rId11"/>
    <p:sldId id="454" r:id="rId12"/>
    <p:sldId id="455" r:id="rId13"/>
    <p:sldId id="456" r:id="rId14"/>
    <p:sldId id="457" r:id="rId15"/>
    <p:sldId id="458" r:id="rId16"/>
    <p:sldId id="459" r:id="rId17"/>
    <p:sldId id="460" r:id="rId18"/>
    <p:sldId id="461" r:id="rId19"/>
    <p:sldId id="462" r:id="rId20"/>
    <p:sldId id="463" r:id="rId21"/>
    <p:sldId id="464" r:id="rId22"/>
    <p:sldId id="465" r:id="rId23"/>
    <p:sldId id="466" r:id="rId24"/>
    <p:sldId id="467" r:id="rId25"/>
    <p:sldId id="468" r:id="rId26"/>
    <p:sldId id="469" r:id="rId27"/>
    <p:sldId id="470" r:id="rId28"/>
    <p:sldId id="471" r:id="rId29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05" autoAdjust="0"/>
    <p:restoredTop sz="92564" autoAdjust="0"/>
  </p:normalViewPr>
  <p:slideViewPr>
    <p:cSldViewPr snapToGrid="0">
      <p:cViewPr>
        <p:scale>
          <a:sx n="75" d="100"/>
          <a:sy n="75" d="100"/>
        </p:scale>
        <p:origin x="-660" y="-92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19.08.2024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8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155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284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542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542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049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9523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0923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041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135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85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806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342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65136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1162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2508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8/19/2024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9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 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4500" dirty="0">
                <a:latin typeface="Arial Narrow" panose="020B0606020202030204" pitchFamily="34" charset="0"/>
              </a:rPr>
              <a:t>на 2022 год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71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984413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445 413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576 253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759 489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1 021 169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831 824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958 854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605 104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804 112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1 078 871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1 476 887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991 212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1 147 318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3 114 470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721 161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969 536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1 310 985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1 807 735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050 007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1 216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3 717 882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464 884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597 850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789 654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1 055 586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864 131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991 161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2 588 269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630 085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832 336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1 120 056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1 524 558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1 028 905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1 185 011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2 743 932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3 209 483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750 147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1 002 572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1 360 180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1 865 030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1 089 686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1 256 517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3 830 138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553 942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701 852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953 865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1 249 685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1 043 395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1 170 424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3 086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757 865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982 913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1 361 711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1 811 807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1 246 018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1 402 124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3 363 861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3 829 413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906 068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1 186 963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1 658 117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2 219 907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1 320 761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1 487 592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3D58E65-E1D1-46BD-8714-D83A4F5CE67B}"/>
              </a:ext>
            </a:extLst>
          </p:cNvPr>
          <p:cNvSpPr txBox="1"/>
          <p:nvPr/>
        </p:nvSpPr>
        <p:spPr>
          <a:xfrm>
            <a:off x="316528" y="110275"/>
            <a:ext cx="9439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Актюбинской, Алматинской,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Жетысуской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Западно-Казахстанской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Карагандинской,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Туркестанской, </a:t>
            </a:r>
            <a:r>
              <a:rPr lang="ru-RU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Улытауской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областей и городов Алматы,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Шымкент</a:t>
            </a:r>
          </a:p>
        </p:txBody>
      </p:sp>
    </p:spTree>
    <p:extLst>
      <p:ext uri="{BB962C8B-B14F-4D97-AF65-F5344CB8AC3E}">
        <p14:creationId xmlns:p14="http://schemas.microsoft.com/office/powerpoint/2010/main" val="3304655427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978620"/>
              </p:ext>
            </p:extLst>
          </p:nvPr>
        </p:nvGraphicFramePr>
        <p:xfrm>
          <a:off x="514308" y="1126180"/>
          <a:ext cx="9080208" cy="545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450 588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581 428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764 664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1 026 344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836 999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964 029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610 279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809 287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1 084 046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1 482 062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996 387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1 152 493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3 114 470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459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726 336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974 711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1 316 160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1 812 910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1 055 182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1 222 013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3 717 882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470 059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603 025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794 829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1 060 761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869 306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996 336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2 588 269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635 260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837 511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1 125 231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1 529 733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1 034 080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1 190 186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2 743 932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3 209 483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755 322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1 007 747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1 365 355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1 870 205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1 094 861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1 261 692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3 830 138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559 117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707 027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959 040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1 254 860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1 048 570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1 175 599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3 086 907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763 040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988 088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1 366 886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1 816 982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1 251 193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1 407 299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3 363 861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3 829 413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911 243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1 192 138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1 663 292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2 225 082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1 325 936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1 492 767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04D8151-0751-4EFD-BA6D-A9F8F6544035}"/>
              </a:ext>
            </a:extLst>
          </p:cNvPr>
          <p:cNvSpPr txBox="1"/>
          <p:nvPr/>
        </p:nvSpPr>
        <p:spPr>
          <a:xfrm>
            <a:off x="233475" y="137220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Абайской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Восточно-Казахстанской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Павлодарской, Северо-Казахстанской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927897322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696984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452 313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583 153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766 389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1 028 069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838 724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965 754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612 004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811 012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1 085 771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1 483 787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998 112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1 154 218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3 114 470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728 061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976 436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1 317 885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1 814 635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1 056 907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1 223 738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3 717 882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471 784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604 750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796 554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1 062 486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871 031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998 061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2 588 269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636 985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839 236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1 126 956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1 531 458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1 035 805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1 191 911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2 743 932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3 209 483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757 047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1 009 472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1 367 080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1 871 930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1 096 586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1 263 417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3 830 138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560 842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708 752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765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1 256 585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1 177 324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3 086 907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764 765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989 813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1 368 611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1 818 707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1 252 918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1 409 024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3 363 861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3 829 413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912 968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1 193 863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1 665 017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2 226 807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1 327 661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1 494 492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9A5E07F-3622-4016-90E5-83C75906D619}"/>
              </a:ext>
            </a:extLst>
          </p:cNvPr>
          <p:cNvSpPr txBox="1"/>
          <p:nvPr/>
        </p:nvSpPr>
        <p:spPr>
          <a:xfrm>
            <a:off x="316527" y="219107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Акмолинской, Жамбылской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807261656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16725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457 488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588 328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771 564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1 033 244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843 899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970 929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617 179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816 187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1 090 946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1 488 962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1 003 287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1 159 393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3 114 470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733 236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981 611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1 323 060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1 819 810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1 062 082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1 228 913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3 717 882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476 959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609 925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801 729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1 067 661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876 206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1 003 236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2 588 269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642 160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844 411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1 132 131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1 536 633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1 040 980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1 197 086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2 743 932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3 209 483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762 222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1 014 647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1 372 255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1 877 105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1 101 761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1 268 592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3 830 138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566 017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713 927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965 940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1 261 760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1 055 470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1 182 499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3 086 907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769 940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994 988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1 373 786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1 823 882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1 258 093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1 414 199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3 363 861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3 829 413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918 143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1 199 038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1 670 192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2 231 982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1 332 836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1 499 667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C917D94-3C81-4D61-8E4A-D69DBDA3724B}"/>
              </a:ext>
            </a:extLst>
          </p:cNvPr>
          <p:cNvSpPr txBox="1"/>
          <p:nvPr/>
        </p:nvSpPr>
        <p:spPr>
          <a:xfrm>
            <a:off x="233475" y="122701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Кызылординской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990780729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97660"/>
              </p:ext>
            </p:extLst>
          </p:nvPr>
        </p:nvGraphicFramePr>
        <p:xfrm>
          <a:off x="584989" y="1991995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возмещение затрат на строительство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331 200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возмещение затрат на реконструкцию 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162 150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*выплачиваются по фактическому контингенту, но не выше проектной мощности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2479" y="651310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Амортизационные компоненты для частных школ*</a:t>
            </a:r>
          </a:p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</a:p>
        </p:txBody>
      </p:sp>
    </p:spTree>
    <p:extLst>
      <p:ext uri="{BB962C8B-B14F-4D97-AF65-F5344CB8AC3E}">
        <p14:creationId xmlns:p14="http://schemas.microsoft.com/office/powerpoint/2010/main" val="292474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 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4500" dirty="0">
                <a:latin typeface="Arial Narrow" panose="020B0606020202030204" pitchFamily="34" charset="0"/>
              </a:rPr>
              <a:t>на </a:t>
            </a:r>
            <a:r>
              <a:rPr lang="ru-RU" sz="4500" dirty="0" smtClean="0">
                <a:latin typeface="Arial Narrow" panose="020B0606020202030204" pitchFamily="34" charset="0"/>
              </a:rPr>
              <a:t>2024 </a:t>
            </a:r>
            <a:r>
              <a:rPr lang="ru-RU" sz="4500" dirty="0">
                <a:latin typeface="Arial Narrow" panose="020B0606020202030204" pitchFamily="34" charset="0"/>
              </a:rPr>
              <a:t>год </a:t>
            </a:r>
          </a:p>
        </p:txBody>
      </p:sp>
    </p:spTree>
    <p:extLst>
      <p:ext uri="{BB962C8B-B14F-4D97-AF65-F5344CB8AC3E}">
        <p14:creationId xmlns:p14="http://schemas.microsoft.com/office/powerpoint/2010/main" val="235866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528805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446 171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577 011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760 537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1 022 217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832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583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959 612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2 512 258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605 863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804 870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1 079 921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1 477 935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991 971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1 148 076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3 116 213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721 920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970 294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1 312 035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1 808 783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1 050 765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1 217 596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3 179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466 471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599 504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791 867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1 057 933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866 121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993 150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2 592 669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631 845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834 198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1 122 615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1 527 321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1 031 064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1 187 169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752 032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1 004 585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1 362 989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868 095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1 091 907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1 258 738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3 835 621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554 700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702 610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954 913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1 250 733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1 044 153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1 171 183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088 649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758 624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983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1 362 761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1 812 857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1 246 776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1 402 882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906 827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1 187 721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1 659 167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2 220 955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1 321 519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1 488 350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4 014 349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4 572 994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75DB0FF-CE1A-430D-8CD4-E72C6BC17B7D}"/>
              </a:ext>
            </a:extLst>
          </p:cNvPr>
          <p:cNvSpPr txBox="1"/>
          <p:nvPr/>
        </p:nvSpPr>
        <p:spPr>
          <a:xfrm>
            <a:off x="311484" y="100747"/>
            <a:ext cx="9439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1: Атырауской, Костанайской, Мангистауской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1456484071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474495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449 863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580 703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764 229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1 025 909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963 304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2 512 258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609 555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808 562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1 083 613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1 481 627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995 663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1 151 768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3 116 213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725 612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973 986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1 315 727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1 812 475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1 054 457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1 221 288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3 719 624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470 163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603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795 559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1 061 625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869 813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996 842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2 592 669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635 537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837 890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1 126 307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1 531 013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1 034 756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1 190 861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755 724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1 008 277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1 366 681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1 871 787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1 095 599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1 262 430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3 835 621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558 392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706 302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958 605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1 047 845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1 174 875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3 088 649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762 316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987 364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1 366 453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1 816 549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1 250 468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1 406 574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831 155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910 519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1 191 413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1 662 859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2 224 647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1 325 211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1 492 042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4 014 349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4 572 994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3D58E65-E1D1-46BD-8714-D83A4F5CE67B}"/>
              </a:ext>
            </a:extLst>
          </p:cNvPr>
          <p:cNvSpPr txBox="1"/>
          <p:nvPr/>
        </p:nvSpPr>
        <p:spPr>
          <a:xfrm>
            <a:off x="316528" y="110275"/>
            <a:ext cx="9439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Актюбинской, Алматинской,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Жетысуской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Западно-Казахстанской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Карагандинской,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Туркестанской, </a:t>
            </a:r>
            <a:r>
              <a:rPr lang="ru-RU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Улытауской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областей и городов Алматы,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Шымкент</a:t>
            </a:r>
          </a:p>
        </p:txBody>
      </p:sp>
    </p:spTree>
    <p:extLst>
      <p:ext uri="{BB962C8B-B14F-4D97-AF65-F5344CB8AC3E}">
        <p14:creationId xmlns:p14="http://schemas.microsoft.com/office/powerpoint/2010/main" val="2719526359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261661"/>
              </p:ext>
            </p:extLst>
          </p:nvPr>
        </p:nvGraphicFramePr>
        <p:xfrm>
          <a:off x="514308" y="1126180"/>
          <a:ext cx="9080208" cy="545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455 401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586 241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769 767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1 031 447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841 813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968 842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2 512 258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615 093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814 100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1 089 151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1 487 165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201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1 157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3 116 213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459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731 150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979 524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1 321 265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1 818 013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1 059 995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1 226 826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3 719 624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475 701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608 734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801 097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1 067 163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875 351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1 002 380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592 669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641 075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843 428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1 131 845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1 536 551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1 040 294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1 196 399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761 262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013 815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1 372 219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1 877 325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1 101 137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1 267 968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3 835 621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563 930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711 840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964 143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1 259 963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1 053 383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1 180 413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3 088 649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767 854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992 902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1 371 991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1 822 087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1 256 006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1 412 112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3 831 155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916 057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1 196 951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1 668 397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2 230 185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1 330 749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1 497 580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4 014 349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4 572 994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04D8151-0751-4EFD-BA6D-A9F8F6544035}"/>
              </a:ext>
            </a:extLst>
          </p:cNvPr>
          <p:cNvSpPr txBox="1"/>
          <p:nvPr/>
        </p:nvSpPr>
        <p:spPr>
          <a:xfrm>
            <a:off x="233475" y="137220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Абайской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Восточно-Казахстанской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Павлодарской, Северо-Казахстанской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1406798374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270643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457 247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588 087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771 613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1 033 293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843 659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970 688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2 512 258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616 939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815 946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1 090 997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1 489 011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1 003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159 152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3 116 213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732 996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981 370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1 323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1 819 859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1 061 841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1 228 672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3 719 624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477 547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610 580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802 943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1 069 009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877 197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1 004 226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642 921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845 274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1 133 691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1 538 397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1 042 140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1 198 245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763 108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1 015 661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1 374 065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1 879 171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1 102 983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1 269 814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3 835 621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565 776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713 686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965 989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1 261 809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1 055 229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1 182 259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3 088 649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769 700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994 748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1 373 837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1 823 933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1 257 852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1 413 958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3 831 155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917 903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1 198 797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1 670 243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2 232 031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1 332 595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1 499 426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4 014 349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4 572 994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9A5E07F-3622-4016-90E5-83C75906D619}"/>
              </a:ext>
            </a:extLst>
          </p:cNvPr>
          <p:cNvSpPr txBox="1"/>
          <p:nvPr/>
        </p:nvSpPr>
        <p:spPr>
          <a:xfrm>
            <a:off x="316527" y="219107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Акмолинской, Жамбылской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1925418382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972397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397 388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512 052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673 154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902 482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738 373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849 525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1 891 254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2 217 085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537 580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711 984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953 538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346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878 701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1 015 295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2 748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639 465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857 134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1 157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308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1 592 646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930 465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1 076 444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2 790 243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3 279 062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414 796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699 981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933 053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767 086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878 238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1 959 993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2 285 824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559 840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737 101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990 069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1 344 591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912 158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1 048 751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2 424 891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665 253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886 489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1 200 895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1 643 367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965 671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1 111 650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2 889 371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3 378 191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495 227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624 835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846 150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1 105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366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926 423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1 037 575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2 398 696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2 724 527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674 143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871 345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1 203 982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1 598 386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1 104 603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3 377 054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804 172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1 050 311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1 464 040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1 956 318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1 170 329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1 316 308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3 540 174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4 028 994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75DB0FF-CE1A-430D-8CD4-E72C6BC17B7D}"/>
              </a:ext>
            </a:extLst>
          </p:cNvPr>
          <p:cNvSpPr txBox="1"/>
          <p:nvPr/>
        </p:nvSpPr>
        <p:spPr>
          <a:xfrm>
            <a:off x="311484" y="100747"/>
            <a:ext cx="9439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1: Атырауской, Костанайской, Мангистауской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1707904335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383377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462 785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593 625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777 151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1 038 831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849 197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976 226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2 512 258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622 477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821 484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1 096 535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1 494 549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1 008 585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1 164 690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3 116 213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738 534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986 908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1 328 649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1 825 397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1 067 379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1 234 210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3 719 624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483 085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616 118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808 481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1 074 547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882 735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1 009 764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2 592 669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648 459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850 812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1 139 229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1 543 935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1 047 678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1 203 783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768 646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1 021 199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1 379 603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1 884 709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1 108 521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1 275 352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3 835 621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571 314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719 224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971 527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1 267 347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1 060 767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1 187 797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3 088 649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775 238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000 286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1 379 375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1 829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471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1 263 390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1 419 496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3 831 155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923 441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1 204 335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1 675 781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2 237 569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1 338 133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1 504 964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349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C917D94-3C81-4D61-8E4A-D69DBDA3724B}"/>
              </a:ext>
            </a:extLst>
          </p:cNvPr>
          <p:cNvSpPr txBox="1"/>
          <p:nvPr/>
        </p:nvSpPr>
        <p:spPr>
          <a:xfrm>
            <a:off x="233475" y="122701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Кызылординской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359154581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010667"/>
              </p:ext>
            </p:extLst>
          </p:nvPr>
        </p:nvGraphicFramePr>
        <p:xfrm>
          <a:off x="584989" y="1991995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возмещение затрат на строительство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354 432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возмещение затрат на реконструкцию 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173 524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*выплачиваются по фактическому контингенту, но не выше проектной мощности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2479" y="651310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Амортизационные компоненты для частных школ*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</a:p>
        </p:txBody>
      </p:sp>
    </p:spTree>
    <p:extLst>
      <p:ext uri="{BB962C8B-B14F-4D97-AF65-F5344CB8AC3E}">
        <p14:creationId xmlns:p14="http://schemas.microsoft.com/office/powerpoint/2010/main" val="198987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 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4500" dirty="0">
                <a:latin typeface="Arial Narrow" panose="020B0606020202030204" pitchFamily="34" charset="0"/>
              </a:rPr>
              <a:t>на </a:t>
            </a:r>
            <a:r>
              <a:rPr lang="ru-RU" sz="4500" dirty="0" smtClean="0">
                <a:latin typeface="Arial Narrow" panose="020B0606020202030204" pitchFamily="34" charset="0"/>
              </a:rPr>
              <a:t>2025 </a:t>
            </a:r>
            <a:r>
              <a:rPr lang="ru-RU" sz="4500" dirty="0">
                <a:latin typeface="Arial Narrow" panose="020B0606020202030204" pitchFamily="34" charset="0"/>
              </a:rPr>
              <a:t>год </a:t>
            </a:r>
          </a:p>
        </p:txBody>
      </p:sp>
    </p:spTree>
    <p:extLst>
      <p:ext uri="{BB962C8B-B14F-4D97-AF65-F5344CB8AC3E}">
        <p14:creationId xmlns:p14="http://schemas.microsoft.com/office/powerpoint/2010/main" val="352136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173613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450 344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581 184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764 998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1 026 678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836 756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963 785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2 141 612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2 513 986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610 036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809 043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1 084 382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1 482 396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996 144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1 152 249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2 652 389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3 117 941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726 093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974 467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1 316 496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1 813 244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1 054 938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1 221 769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3 162 707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3 721 352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471 467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604 566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797 484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1 063 682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871 516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998 546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2 597 033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637 012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839 466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1 128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1 533 482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1 036 627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732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3 219 325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757 324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1 010 003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1 369 198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1 874 556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1 097 532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1 264 363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3 841 058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558 874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706 784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959 375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1 255 195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048 327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1 175 357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2 718 003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3 090 377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762 798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987 846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1 367 223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1 817 319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1 250 950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1 407 056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3 832 883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911 001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1 191 895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1 663 629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2 225 417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1 325 693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1 492 524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4 574 722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75DB0FF-CE1A-430D-8CD4-E72C6BC17B7D}"/>
              </a:ext>
            </a:extLst>
          </p:cNvPr>
          <p:cNvSpPr txBox="1"/>
          <p:nvPr/>
        </p:nvSpPr>
        <p:spPr>
          <a:xfrm>
            <a:off x="311484" y="100747"/>
            <a:ext cx="9439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1: Атырауской, Костанайской, Мангистауской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2498425179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265057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454 276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585 116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768 930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1 030 610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840 688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967 717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2 141 612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2 513 986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613 968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812 975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1 088 314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1 486 328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1 000 076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1 156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181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2 652 389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3 117 941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730 025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978 399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1 320 428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1 817 176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1 058 870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1 225 701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3 162 707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3 721 352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475 399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608 498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801 416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1 067 614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875 448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1 002 478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2 597 033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640 944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843 398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1 132 506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1 537 414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1 040 559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1 196 664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3 219 325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761 256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1 013 935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1 373 130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1 878 488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1 101 464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1 268 295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3 841 058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562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806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710 716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963 307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1 259 127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1 052 259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1 179 289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2 718 003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3 090 377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766 730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991 778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1 371 155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1 254 882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1 410 988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3 832 883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914 933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1 195 827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1 667 561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2 229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1 329 625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1 496 456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4 574 722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3D58E65-E1D1-46BD-8714-D83A4F5CE67B}"/>
              </a:ext>
            </a:extLst>
          </p:cNvPr>
          <p:cNvSpPr txBox="1"/>
          <p:nvPr/>
        </p:nvSpPr>
        <p:spPr>
          <a:xfrm>
            <a:off x="316528" y="110275"/>
            <a:ext cx="9439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Актюбинской, Алматинской,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Жетысуской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Западно-Казахстанской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Карагандинской,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Туркестанской, </a:t>
            </a:r>
            <a:r>
              <a:rPr lang="ru-RU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Улытауской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областей и городов Алматы,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Шымкент</a:t>
            </a:r>
          </a:p>
        </p:txBody>
      </p:sp>
    </p:spTree>
    <p:extLst>
      <p:ext uri="{BB962C8B-B14F-4D97-AF65-F5344CB8AC3E}">
        <p14:creationId xmlns:p14="http://schemas.microsoft.com/office/powerpoint/2010/main" val="2672973267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793755"/>
              </p:ext>
            </p:extLst>
          </p:nvPr>
        </p:nvGraphicFramePr>
        <p:xfrm>
          <a:off x="514308" y="1126180"/>
          <a:ext cx="9080208" cy="545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460 174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591 014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774 828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1 036 508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846 586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973 615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2 141 612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2 513 986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619 866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818 873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1 094 212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1 492 226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1 005 974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1 162 079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2 652 389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3 117 941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459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735 923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984 297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1 326 326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1 823 074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1 064 768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1 231 599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3 162 707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3 721 352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481 297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614 396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807 314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1 073 512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881 346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1 008 376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2 597 033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646 842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849 296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1 138 404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1 543 312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1 046 457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1 202 562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3 219 325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767 154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1 019 833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1 379 028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1 884 386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1 107 362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1 274 193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3 841 058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568 704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716 614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969 205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1 265 025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1 058 157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1 185 187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2 718 003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3 090 377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772 628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997 676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1 377 053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1 827 149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1 260 780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1 416 886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3 832 883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920 831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1 201 725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1 673 459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2 235 247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1 335 523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1 502 354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4 574 722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04D8151-0751-4EFD-BA6D-A9F8F6544035}"/>
              </a:ext>
            </a:extLst>
          </p:cNvPr>
          <p:cNvSpPr txBox="1"/>
          <p:nvPr/>
        </p:nvSpPr>
        <p:spPr>
          <a:xfrm>
            <a:off x="233475" y="137220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Абайской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Восточно-Казахстанской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Павлодарской, Северо-Казахстанской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3643853764"/>
      </p:ext>
    </p:extLst>
  </p:cSld>
  <p:clrMapOvr>
    <a:masterClrMapping/>
  </p:clrMapOvr>
  <p:transition spd="slow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710235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462 140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592 980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776 794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1 038 474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848 552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975 581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2 141 612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2 513 986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621 832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820 839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096 178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1 494 192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1 007 940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1 164 045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2 652 389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3 117 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737 889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986 263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328 292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1 825 040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1 066 734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1 233 565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3 162 707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3 721 352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483 263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616 362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809 280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1 075 478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883 312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1 010 342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2 597 033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648 808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851 262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1 140 370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1 545 278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1 048 423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1 204 528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3 219 325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769 120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1 021 799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380 994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1 886 352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1 109 328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1 276 159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3 841 058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570 670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718 580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971 171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1 266 991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1 060 123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1 187 153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3 090 377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774 594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999 642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1 379 019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1 829 115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1 262 746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1 418 852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3 832 883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922 797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1 203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1 675 425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2 237 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1 337 489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1 504 320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4 574 722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9A5E07F-3622-4016-90E5-83C75906D619}"/>
              </a:ext>
            </a:extLst>
          </p:cNvPr>
          <p:cNvSpPr txBox="1"/>
          <p:nvPr/>
        </p:nvSpPr>
        <p:spPr>
          <a:xfrm>
            <a:off x="316527" y="219107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Акмолинской, Жамбылской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977881897"/>
      </p:ext>
    </p:extLst>
  </p:cSld>
  <p:clrMapOvr>
    <a:masterClrMapping/>
  </p:clrMapOvr>
  <p:transition spd="slow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941305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468 038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598 878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782 692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1 044 372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854 450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981 479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2 141 612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2 513 986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627 730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826 737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1 102 076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1 500 090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1 013 838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1 169 943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2 652 389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3 117 941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743 787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992 161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1 334 190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1 830 938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1 072 632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1  239 463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3 162 707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3 721 352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489 161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622 260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815 178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1 081 376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889 210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1 016 240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2 597 033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654 706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857 160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1 146 268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1 551 176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1 054 321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1 210 426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3 219 325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775 018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1 027 697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1 386 892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1 892 250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1 115 226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1 282 057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3 841 058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576 568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724 478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977 069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1 272 889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1 066 021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1 193 051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3 090 377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780 492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1 005 540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1 384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917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1 835 013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1 268 644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1 424 750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3 832 883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928 695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1 209 589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1 681 323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2 243 111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1 343 387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1 510 218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4 574 722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C917D94-3C81-4D61-8E4A-D69DBDA3724B}"/>
              </a:ext>
            </a:extLst>
          </p:cNvPr>
          <p:cNvSpPr txBox="1"/>
          <p:nvPr/>
        </p:nvSpPr>
        <p:spPr>
          <a:xfrm>
            <a:off x="233475" y="122701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Кызылординской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</a:p>
        </p:txBody>
      </p:sp>
    </p:spTree>
    <p:extLst>
      <p:ext uri="{BB962C8B-B14F-4D97-AF65-F5344CB8AC3E}">
        <p14:creationId xmlns:p14="http://schemas.microsoft.com/office/powerpoint/2010/main" val="676424704"/>
      </p:ext>
    </p:extLst>
  </p:cSld>
  <p:clrMapOvr>
    <a:masterClrMapping/>
  </p:clrMapOvr>
  <p:transition spd="slow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28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459403"/>
              </p:ext>
            </p:extLst>
          </p:nvPr>
        </p:nvGraphicFramePr>
        <p:xfrm>
          <a:off x="584989" y="1991995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возмещение затрат на строительство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377 472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возмещение затрат на реконструкцию 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184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804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*выплачиваются по фактическому контингенту, но не выше проектной мощности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2479" y="651310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Амортизационные компоненты для частных школ*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</a:p>
        </p:txBody>
      </p:sp>
    </p:spTree>
    <p:extLst>
      <p:ext uri="{BB962C8B-B14F-4D97-AF65-F5344CB8AC3E}">
        <p14:creationId xmlns:p14="http://schemas.microsoft.com/office/powerpoint/2010/main" val="109645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05328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400 451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515 115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676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905 545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741 436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852 588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1 891 254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2 217 085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540 643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715 047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956 601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1 305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881 764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1 018 358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2 748 312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642 528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860 197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1 160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1 595 709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933 528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1 079 507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790 243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3 279 062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417 859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534 395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703 044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936 116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770 149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881 301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1 959 993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2 285 824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562 903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740 164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993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1 347 654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915 221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1 051 814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2 424 891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668 316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889 552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1 203 958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646 430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968 734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1 114 713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2 889 371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3 378 191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498 290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627 898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849 213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1 108 429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929 486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1 040 638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2 398 696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2 724 527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677 206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874 408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1 207 045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1 601 449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1 107 666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1 244 260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377 054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807 235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1 053 374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1 467 103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1 959 381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1 173 392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1 319 371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3 540 174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4 028 994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3D58E65-E1D1-46BD-8714-D83A4F5CE67B}"/>
              </a:ext>
            </a:extLst>
          </p:cNvPr>
          <p:cNvSpPr txBox="1"/>
          <p:nvPr/>
        </p:nvSpPr>
        <p:spPr>
          <a:xfrm>
            <a:off x="316528" y="110275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Актюбинской, Алматинской, Западно-Казахстанской, Карагандинской, Туркестанской областей и городов Алматы, Нур-Султан и Шымкент</a:t>
            </a:r>
          </a:p>
        </p:txBody>
      </p:sp>
    </p:spTree>
    <p:extLst>
      <p:ext uri="{BB962C8B-B14F-4D97-AF65-F5344CB8AC3E}">
        <p14:creationId xmlns:p14="http://schemas.microsoft.com/office/powerpoint/2010/main" val="318906298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954136"/>
              </p:ext>
            </p:extLst>
          </p:nvPr>
        </p:nvGraphicFramePr>
        <p:xfrm>
          <a:off x="514308" y="1126180"/>
          <a:ext cx="9080208" cy="545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405 045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519 709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680 811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910 139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746 030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857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1 891 254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2 217 085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545 237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719 641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961 195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1 310 003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886 358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1 022 952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2 748 312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459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647 122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864 791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1 164 965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1 600 303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938 122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1 084 101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2 790 243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3 279 062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422 453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538 989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707 638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940 710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774 743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885 895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1 959 993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2 285 824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567 497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744 758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997 726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1 352 248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919 815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1 056 408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2 424 891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672 910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894 146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1 208 552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1 651 024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973 328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1 119 307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2 889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3 378 191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502 884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853 807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1 113 023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934 080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1 045 232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2 398 696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2 724 527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681 800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879 002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1 211 639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1 606 043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1 112 260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1 248 854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3 377 054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811 829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1 057 968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1 471 697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1 963 975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1 177 986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1 323 965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3 540 174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4 028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04D8151-0751-4EFD-BA6D-A9F8F6544035}"/>
              </a:ext>
            </a:extLst>
          </p:cNvPr>
          <p:cNvSpPr txBox="1"/>
          <p:nvPr/>
        </p:nvSpPr>
        <p:spPr>
          <a:xfrm>
            <a:off x="233475" y="137220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Восточно-Казахстанской, Павлодарской, Северо-Казахстанской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286046978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13385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406 577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521 241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682 343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911 671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747 562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858 714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1 891 254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2 217 085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546 769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721 173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962 727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1 311 535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887 890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1 024 484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2 748 312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648 654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866 323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1 166 497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1 601 835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939 654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1 085 633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2 790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3 279 062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423 985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540 521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709 170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942 242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887 427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993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2 285 824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569 029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746 290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999 258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1 353 780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921 347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1 057 940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2 424 891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674 442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895 678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1 210 084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1 652 556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974 860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1 120 839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2 889 371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3 378 191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504 416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634 024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855 339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1 114 555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935 612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046 764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2 398 696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2 724 527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683 332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880 534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1 213 171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1 607 575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1 113 792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1 250 386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3 377 054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813 361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1 059 500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1 473 229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1 965 507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1 179 518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1 325 497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3 540 174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4 028 994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9A5E07F-3622-4016-90E5-83C75906D619}"/>
              </a:ext>
            </a:extLst>
          </p:cNvPr>
          <p:cNvSpPr txBox="1"/>
          <p:nvPr/>
        </p:nvSpPr>
        <p:spPr>
          <a:xfrm>
            <a:off x="316527" y="219107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Акмолинской, Жамбылской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1872571086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90286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411 171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525 835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686 937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916 265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752 156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863 308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2 217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551 363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725 767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967 321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1 316 129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892 484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1 029 078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2 748 312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653 248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870 917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1 171 091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606 429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944 248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1 090 227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2 790 243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3 279 062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428 579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545 115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713 764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946 836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780 869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892 021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1 959 993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2 285 824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573 623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750 884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1 003 852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1 358 374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925 941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1 062 534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2 424 891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679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036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900 272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1 214 678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1 657 150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979 454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1 125 433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2 889 371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3 378 191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509 010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638 618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859 933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1 119 149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1 051 358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2 398 696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724 527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687 926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885 128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1 217 765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1 612 169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1 118 386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1 254 980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3 377 054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817 955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1 064 094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1 477 823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1 970 101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1 184 112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1 330 091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3 540 174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4 028 994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C917D94-3C81-4D61-8E4A-D69DBDA3724B}"/>
              </a:ext>
            </a:extLst>
          </p:cNvPr>
          <p:cNvSpPr txBox="1"/>
          <p:nvPr/>
        </p:nvSpPr>
        <p:spPr>
          <a:xfrm>
            <a:off x="233475" y="122701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Кызылординской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</a:p>
        </p:txBody>
      </p:sp>
    </p:spTree>
    <p:extLst>
      <p:ext uri="{BB962C8B-B14F-4D97-AF65-F5344CB8AC3E}">
        <p14:creationId xmlns:p14="http://schemas.microsoft.com/office/powerpoint/2010/main" val="65204938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721056"/>
              </p:ext>
            </p:extLst>
          </p:nvPr>
        </p:nvGraphicFramePr>
        <p:xfrm>
          <a:off x="584989" y="1991995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возмещение затрат на строительство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294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048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возмещение затрат на реконструкцию 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143 961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*выплачиваются по фактическому контингенту, но не выше проектной мощности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2479" y="651310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Амортизационные компоненты для частных школ*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2022 год </a:t>
            </a:r>
          </a:p>
        </p:txBody>
      </p:sp>
    </p:spTree>
    <p:extLst>
      <p:ext uri="{BB962C8B-B14F-4D97-AF65-F5344CB8AC3E}">
        <p14:creationId xmlns:p14="http://schemas.microsoft.com/office/powerpoint/2010/main" val="144216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 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4500" dirty="0">
                <a:latin typeface="Arial Narrow" panose="020B0606020202030204" pitchFamily="34" charset="0"/>
              </a:rPr>
              <a:t>на </a:t>
            </a:r>
            <a:r>
              <a:rPr lang="ru-RU" sz="4500" dirty="0" smtClean="0">
                <a:latin typeface="Arial Narrow" panose="020B0606020202030204" pitchFamily="34" charset="0"/>
              </a:rPr>
              <a:t>2023 </a:t>
            </a:r>
            <a:r>
              <a:rPr lang="ru-RU" sz="4500" dirty="0">
                <a:latin typeface="Arial Narrow" panose="020B0606020202030204" pitchFamily="34" charset="0"/>
              </a:rPr>
              <a:t>год </a:t>
            </a:r>
          </a:p>
        </p:txBody>
      </p:sp>
    </p:spTree>
    <p:extLst>
      <p:ext uri="{BB962C8B-B14F-4D97-AF65-F5344CB8AC3E}">
        <p14:creationId xmlns:p14="http://schemas.microsoft.com/office/powerpoint/2010/main" val="182695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367855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=""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=""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=""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=""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=""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441 963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572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803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756 039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1 017 719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828 374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955 404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2 510 516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601 654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800 662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1 075 421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1 473 437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987 762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1 143 868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3 114 470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717 711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966 086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1 307 535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1 804 285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1 046 557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1 213 388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3 717 882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461 434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594 400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786 204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1 052 136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860 681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987 711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2 588 269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626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828 886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1 116 606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1 521 108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1 025 455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1 181 561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932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3 209 483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746 697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999 122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1 356 730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1 861 580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1 086 236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1 253 067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3 830 138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550 492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698 402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415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1 246 235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1 039 945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1 166 974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3 086 907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754 415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979 463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1 358 261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1 808 357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1 242 568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1 398 674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3 363 861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3 829 413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902 618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1 183 513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1 654 667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2 216 457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1 317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1 484 142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75DB0FF-CE1A-430D-8CD4-E72C6BC17B7D}"/>
              </a:ext>
            </a:extLst>
          </p:cNvPr>
          <p:cNvSpPr txBox="1"/>
          <p:nvPr/>
        </p:nvSpPr>
        <p:spPr>
          <a:xfrm>
            <a:off x="311484" y="100747"/>
            <a:ext cx="9439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1: Атырауской, Костанайской, Мангистауской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3576935631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1851</TotalTime>
  <Words>5661</Words>
  <Application>Microsoft Office PowerPoint</Application>
  <PresentationFormat>Лист A4 (210x297 мм)</PresentationFormat>
  <Paragraphs>2056</Paragraphs>
  <Slides>28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Размеры подушевого норматива финансирования среднего образования   на 2022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Размеры подушевого норматива финансирования среднего образования   на 2023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Размеры подушевого норматива финансирования среднего образования   на 2024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Размеры подушевого норматива финансирования среднего образования   на 2025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Размеры подушевого норматива финансирования среднего образования   на 2021 год</dc:title>
  <dc:creator>Балгабаева Гульнар Какимовна</dc:creator>
  <cp:lastModifiedBy>Анджела Маратовна Нуркенова</cp:lastModifiedBy>
  <cp:revision>81</cp:revision>
  <cp:lastPrinted>2022-11-17T05:11:18Z</cp:lastPrinted>
  <dcterms:created xsi:type="dcterms:W3CDTF">2021-02-03T11:16:43Z</dcterms:created>
  <dcterms:modified xsi:type="dcterms:W3CDTF">2024-08-19T06:53:50Z</dcterms:modified>
</cp:coreProperties>
</file>