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91" r:id="rId1"/>
    <p:sldMasterId id="2147483939" r:id="rId2"/>
  </p:sldMasterIdLst>
  <p:notesMasterIdLst>
    <p:notesMasterId r:id="rId27"/>
  </p:notesMasterIdLst>
  <p:sldIdLst>
    <p:sldId id="381" r:id="rId3"/>
    <p:sldId id="367" r:id="rId4"/>
    <p:sldId id="451" r:id="rId5"/>
    <p:sldId id="452" r:id="rId6"/>
    <p:sldId id="453" r:id="rId7"/>
    <p:sldId id="454" r:id="rId8"/>
    <p:sldId id="455" r:id="rId9"/>
    <p:sldId id="456" r:id="rId10"/>
    <p:sldId id="457" r:id="rId11"/>
    <p:sldId id="458" r:id="rId12"/>
    <p:sldId id="459" r:id="rId13"/>
    <p:sldId id="353" r:id="rId14"/>
    <p:sldId id="460" r:id="rId15"/>
    <p:sldId id="461" r:id="rId16"/>
    <p:sldId id="462" r:id="rId17"/>
    <p:sldId id="463" r:id="rId18"/>
    <p:sldId id="464" r:id="rId19"/>
    <p:sldId id="465" r:id="rId20"/>
    <p:sldId id="466" r:id="rId21"/>
    <p:sldId id="467" r:id="rId22"/>
    <p:sldId id="468" r:id="rId23"/>
    <p:sldId id="469" r:id="rId24"/>
    <p:sldId id="470" r:id="rId25"/>
    <p:sldId id="471" r:id="rId26"/>
  </p:sldIdLst>
  <p:sldSz cx="9906000" cy="6858000" type="A4"/>
  <p:notesSz cx="6791325" cy="9921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05" autoAdjust="0"/>
    <p:restoredTop sz="92564" autoAdjust="0"/>
  </p:normalViewPr>
  <p:slideViewPr>
    <p:cSldViewPr snapToGrid="0">
      <p:cViewPr>
        <p:scale>
          <a:sx n="67" d="100"/>
          <a:sy n="67" d="100"/>
        </p:scale>
        <p:origin x="-126" y="-110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2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52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8" rIns="91376" bIns="4568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5"/>
            <a:ext cx="5433060" cy="4464844"/>
          </a:xfrm>
          <a:prstGeom prst="rect">
            <a:avLst/>
          </a:prstGeom>
        </p:spPr>
        <p:txBody>
          <a:bodyPr vert="horz" lIns="91376" tIns="45688" rIns="91376" bIns="4568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2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2100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413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2100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413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39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656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530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9/10/2024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00491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9/10/2024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041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9/10/2024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91350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9/10/2024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855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9/10/2024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58066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9/10/2024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23420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9/10/2024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65136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9/10/2024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1162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6648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9/10/2024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25080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9/10/2024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95235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9/10/2024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0923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34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183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93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67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384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0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316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9/10/2024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867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9/10/2024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9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="" xmlns:a16="http://schemas.microsoft.com/office/drawing/2014/main" id="{A7895A40-19A4-42D6-9D30-DBC1E80026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2F429C4-ABC9-46FC-818A-B5429CDE4A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CEF98E4-3709-4952-8F42-2305CCE34F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0BCCF5-D685-47FF-B675-647EAEB72C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среднего образования  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4500" dirty="0">
                <a:latin typeface="Arial Narrow" panose="020B0606020202030204" pitchFamily="34" charset="0"/>
              </a:rPr>
              <a:t>на </a:t>
            </a:r>
            <a:r>
              <a:rPr lang="ru-RU" sz="4500" dirty="0" smtClean="0">
                <a:latin typeface="Arial Narrow" panose="020B0606020202030204" pitchFamily="34" charset="0"/>
              </a:rPr>
              <a:t>2024 год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0EE8A42-107A-4D4C-8D56-BBAE95C7FC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5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706861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1 035 443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1 166 283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1 349 809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1 611 489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1 421 855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1 548 884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1 195 135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1 394 142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1 669 193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2 067 207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1 581 243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1 737 348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1 311 192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1 559 566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1 901 307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2 398 055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1 640 037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1 806 868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1 060 058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1 193 091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1 385 454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1 651 520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1 459 708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1 586 737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1 225 432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1 427 785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1 716 202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2 120 908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1 624 651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1 780 756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1 345 619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1 598 172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1 956 576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2 461 682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1 685 494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1 852 325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1 154 056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1 301 966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1 554 269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1 850 089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1 643 509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1 770 539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1 357 980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1 583 028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2 412 213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1 846 132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2 002 238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1 506 183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1 787 077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2 258 523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2 820 311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1 920 875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2 087 706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Павлодарской и Северо-Казахстанской областей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700802896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035848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1 094 515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1 225 355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1 408 881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1 670 561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1 480 927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1 607 956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1 254 207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1 453 214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1 728 265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2 126 279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1 640 315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1 796 420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1 370 264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1 618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638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1 960 379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457 127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1 699 109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1 865 940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1 119 130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1 252 163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1 444 526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1 710 592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1 518 780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1 645 809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1 284 504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1 486 857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1 775 274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2 179 980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1 683 723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1 839 828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1 404 691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1 657 244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2 015 648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2 520 754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1 744 566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1 911 397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1 213 128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1 361 038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1 613 341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909 161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1 702 581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1 829 611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1 417 052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1 642 100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021 189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2 471 285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1 905 204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2 061 310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1 565 255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1 846 149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2 317 595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2 879 383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1 979 947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2 146 778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городов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Алматы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678846431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12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169946"/>
              </p:ext>
            </p:extLst>
          </p:nvPr>
        </p:nvGraphicFramePr>
        <p:xfrm>
          <a:off x="584989" y="2067082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А3 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– возмещение затрат на строительство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122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450 424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А3 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– возмещение затрат на реконструкцию 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173 524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*выплачиваются по фактическому контингенту, но не выше проектной мощности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2479" y="660611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Амортизационные компоненты для частных школ*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</a:p>
        </p:txBody>
      </p:sp>
    </p:spTree>
    <p:extLst>
      <p:ext uri="{BB962C8B-B14F-4D97-AF65-F5344CB8AC3E}">
        <p14:creationId xmlns:p14="http://schemas.microsoft.com/office/powerpoint/2010/main" val="77315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="" xmlns:a16="http://schemas.microsoft.com/office/drawing/2014/main" id="{A7895A40-19A4-42D6-9D30-DBC1E80026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2F429C4-ABC9-46FC-818A-B5429CDE4A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CEF98E4-3709-4952-8F42-2305CCE34F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0BCCF5-D685-47FF-B675-647EAEB72C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среднего образования  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4500" dirty="0">
                <a:latin typeface="Arial Narrow" panose="020B0606020202030204" pitchFamily="34" charset="0"/>
              </a:rPr>
              <a:t>на </a:t>
            </a:r>
            <a:r>
              <a:rPr lang="ru-RU" sz="4500" dirty="0" smtClean="0">
                <a:latin typeface="Arial Narrow" panose="020B0606020202030204" pitchFamily="34" charset="0"/>
              </a:rPr>
              <a:t>2025 год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0EE8A42-107A-4D4C-8D56-BBAE95C7FC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4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935042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1 097 758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1 228 598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1 412 412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1 674 092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1 484 170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1 611 199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1 257 450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1 456 457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1 731 796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2 129 810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1 643 558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1 799 663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1 373 507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1 621 881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1 963 910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2 460 658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1 702 352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1 869 183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1 123 195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1 256 294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1 449 212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1 715 410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1 523 244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1 650 274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1 288 740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1 491 194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1 780 302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2 185 210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1 688 355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1 844 460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1 409 052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1 661 731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2 020 926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2 526 284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1 749 260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1 916 091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1 216 371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1 364 281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1 616 872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1 912 692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1 705 824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1 832 854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1 420 295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1 645 343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2 024 720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2 474 816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1 908 447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2 064 553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1 568 498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1 849 392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2 321 126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2 882 914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1 983 190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2 150 021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3350" y="285444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Акмолинской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области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19737323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930256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1 054 506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1 185 346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1 369 160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1 630 840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1 440 918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1 567 947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1 214 198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1 413 205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1 688 544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2 086 558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1 600 306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1 756 411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1 330 255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1 578 629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1 920 658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2 417 406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1 659 100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1 825 931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1 079 943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1 213 042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1 405 960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1 672 158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1 479 992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1 607 022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1 245 488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1 447 942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1 737 050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2 141 958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1 645 103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1 801 208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1 365 800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1 618 479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1 977 674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2 483 032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1 706 008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1 872 839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1 173 119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1 321 029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1 573 620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1 869 440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1 662 572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1 789 602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1 377 043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1 602 091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1 981 468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2 431 564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1 865 195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2 021 301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1 525 246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1 806 140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2 277 874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2 839 662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1 939 938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2 106 769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173737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Актюбинской и Западно-Казахстанской областей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833957313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41532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1 082 030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1 212 870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1 396 684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1 658 364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1 468 442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1 595 471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1 241 722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1 440 729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1 716 068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2 114 082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1 627 830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1 783 935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1 357 779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1 606 153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1 948 182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2 444 930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1 686 624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1 853 455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1 107 467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1 240 566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1 433 484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1 699 682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1 507 516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1 634 546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1 273 012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1 475 466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1 764 574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2 169 482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1 672 627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1 828 732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1 393 324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1 646 003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2 005 198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2 510 556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1 733 532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1 900 363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1 200 643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1 348 553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1 896 964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1 690 096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1 817 126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1 404 567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1 629 615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2 008 992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2 459 088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1 892 719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2 048 825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1 552 770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1 833 664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2 305 398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2 867 186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1 967 462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2 134 293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173737"/>
            <a:ext cx="97505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</a:p>
          <a:p>
            <a:pPr algn="ctr"/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Алматинской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Жетысуской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Карагандинской, Туркестанской,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Улытауской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областей и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г.Шымкент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3872911240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394255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1 121 350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1 252 190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1 436 004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1 697 684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1 507 762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1 634 791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1 281 042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1 480 049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1 755 388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2 153 402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1 667 150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1 823 255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1 397 099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1 645 473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1 987 502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2 484 250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1 725 944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1 892 775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1 146 787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1 279 886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1 472 804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1 739 002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1 546 836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1 673 866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1 312 332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1 514 786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1 803 894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2 208 802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1 711 947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1 868 052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1 432 644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1 685 323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2 044 518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2 549 876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1 772 852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1 939 683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1 239 963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1 387 873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1 640 464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1 936 284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1 729 416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1 856 446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1 443 887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1 668 935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2 048 312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2 498 408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1 932 039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2 088 145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1 592 090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1 872 984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2 344 718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2 906 506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2 006 782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2 173 613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173737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</a:p>
          <a:p>
            <a:pPr algn="ctr"/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Атырауской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Мангистауской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областей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3330879696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246340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1 141 010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1 271 850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1 455 664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1 717 344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1 527 422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1 654 451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1 300 702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1 499 709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1 775 048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2 173 062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1 686 810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1 842 915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1 416 759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1 665 133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2 007 162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2 503 910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1 745 604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1 912 435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1 166 447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1 299 546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1 492 464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1 758 662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1 566 496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1 693 526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1 331 992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1 534 446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1 823 554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2 228 462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1 731 607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1 887 712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1 452 304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1 704 983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2 064 178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2 569 536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1 792 512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1 959 343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1 259 623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1 407 533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1 660 124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1 955 944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1 749 076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1 876 106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1 463 547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1 688 595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2 067 972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2 518 068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1 951 699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2 107 805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1 611 750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1 892 644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2 364 378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2 926 166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2 026 442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2 193 273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Абайской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Восточно-Казахстанской областей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116716521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983837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1 070 234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1 201 074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1 384 888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1 646 568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1 456 646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1 583 675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1 229 926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1 428 933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1 704 272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2 102 286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1 616 034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1 772 139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1 345 983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1 594 357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1 936 386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2 433 134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1 674 828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1 841 659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1 095 671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1 228 770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1 421 688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1 687 886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1 495 720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1 622 750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1 261 216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1 463 670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1 752 778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2 157 686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1 660 831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1 816 936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1 381 528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1 634 207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1 993 402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2 498 760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1 721 736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1 888 567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1 188 847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1 336 757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1 589 348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1 885 168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1 678 300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1 805 330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1 392 771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1 617 819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1 997 196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2 447 292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1 880 923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2 037 029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1 540 974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1 821 868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2 293 602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2 855 390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1 955 666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2 122 497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342954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Жамбылской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области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462923957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502671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1 064 979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1 195 819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1 379 345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1 641 025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1 451 391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1 578 420 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1 224 671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1 423 678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1 698 729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2 096 743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1 610 779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1 766 884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1 340 728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1 589 102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1 930 843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2 427 591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1 669 573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1 836 404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1 089 594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1 222 627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1 414 990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1 681 056 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1 489 244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1 616 273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1 254 968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1 457 321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1 745 738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2 150 444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1 654 187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1 810 292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1 375 155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1 627 708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1 986 112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2 491 218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1 715 030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1 881 861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1 183 592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1 331 502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1 583 805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1 879 625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1 673 045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1 800 075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1 387 516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1 612 564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1 991 653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2 441 749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1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875 668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2 031</a:t>
                      </a:r>
                      <a:r>
                        <a:rPr lang="ru-RU" sz="11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774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1 535 719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1 816 613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2 288 059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2 849 847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1 950 411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2 117 242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3350" y="285444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Акмолинской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области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6254614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866524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1 074 166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1 205 006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1 388 820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1 650 500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1 460 578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1 587 607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1 233 858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1 432 865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1 708 204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2 106 218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1 619 966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1 776 071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1 349 915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1 598 289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1 940 318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2 437 066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1 678 760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1 845 591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1 099 603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1 232 702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1 425 620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1 691 818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1 499 652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1 626 682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1 265 148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1 467 602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1 756 710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2 161 618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1 664 763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1 820 868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1 385 460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1 638 139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1 997 334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2 502 692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1 725 668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1 892 499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1 192 779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1 340 689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1 593 280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1 889 100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1 682 232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1 809 262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1 396 703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1 621 751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2 001 128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2 451 224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1 884 855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2 040 961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1 544 906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1 825 800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2 297 534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2 859 322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1 959 598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2 126 429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Костанайской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области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817070797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486002"/>
              </p:ext>
            </p:extLst>
          </p:nvPr>
        </p:nvGraphicFramePr>
        <p:xfrm>
          <a:off x="514308" y="1126180"/>
          <a:ext cx="9080208" cy="5492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8794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1 082 030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1 212 870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1 396 684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1 658 364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1 468 442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1 595 471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1 241 722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1 440 729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1 716 068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2 114 082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1 627 830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1 783 935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1 357 779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1 606 153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1 948 182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2 444 930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1 686 624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1 853 455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1 107 467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1 240 566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1 433 484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1 699 682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1 507 516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1 634 546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1 273 012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1 475 466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1 764 574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2 169 482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1 672 627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1 828 732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1 393 324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1 646 003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2 005 198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2 510 556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1 733 532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1 900 363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1 200 643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1 348 553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1 896 964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1 690 096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1 817 126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1 404 567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1 629 615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2 008 992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2 459 088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1 892 719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2 048 825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1 552 770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1 833 664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2 305 398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2 867 186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1 967 462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2 134 293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Кызылординской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области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4004810766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602025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1 066 302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1 197 142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1 380 956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1 642 636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1 452 714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1 579 743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1 225 994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1 425 001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1 700 340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2 098 354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1 612 102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1 768 207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1 342 051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1 590 425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1 932 454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2 429 202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1 670 896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1 837 727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1 091 739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1 224 838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1 417 756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1 683 954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1 491 788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1 618 818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1 257 284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1 459 738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1 748 846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2 153 754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1 656 899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1 813 004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1 377 596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1 630 275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1 989 470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2 494 828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1 717 804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1 884 635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1 184 915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1 332 825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1 585 416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1 881 236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1 674 368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1 801 398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1 388 839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1 613 887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1 993 264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2 443 360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1 876 991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2 033 097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1 537 042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1 817 936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2 289 670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2 851 458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1 951 734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2 118 565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Павлодарской и Северо-Казахстанской областей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4184999168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463633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1 129 214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1 260 054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1 443 868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1 705 548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1 515 626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1 642 655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1 288 906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1 487 913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1 763 252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2 161 266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1 675 014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1 831 119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1 404 963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1 653 337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1 995 366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2 492 114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1 733 808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1 900 639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1 154 651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1 287 750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1 480 668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1 746 866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1 554 700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1 681 730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1 320 196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1 522 650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1 811 758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2 216 666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1 719 811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1 875 916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1 440 508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1 693 187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2 052 382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2 557 740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1 780 716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1 947 547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1 247 827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1 395 737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1 648 328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1 944 148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1 737 280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1 864 310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1 451 751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1 676 799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2 056 176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2 506 272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1 939 903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2 096 009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1 599 954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1 880 848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2 352 582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2 914 370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2 014 646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2 181 477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городов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Алматы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1110980358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24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427172"/>
              </p:ext>
            </p:extLst>
          </p:nvPr>
        </p:nvGraphicFramePr>
        <p:xfrm>
          <a:off x="584989" y="2067082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А3 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– возмещение затрат на строительство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122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479 704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А3 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– возмещение затрат на реконструкцию 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184 804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*выплачиваются по фактическому контингенту, но не выше проектной мощности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2479" y="660611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Амортизационные компоненты для частных школ*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</a:p>
        </p:txBody>
      </p:sp>
    </p:spTree>
    <p:extLst>
      <p:ext uri="{BB962C8B-B14F-4D97-AF65-F5344CB8AC3E}">
        <p14:creationId xmlns:p14="http://schemas.microsoft.com/office/powerpoint/2010/main" val="169792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977993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1 024 367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1 155 207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1 338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733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1 600 413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1 410 779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1 537 808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1 184 059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1 383 066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1 658 117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056 131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1 570 167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1 726 272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1 300 116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1 548 490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1 890 231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2 386 979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1 628 961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1 795 792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1 048 982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1 182 015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1 374 378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1 640 444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1 448 632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1 575 661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1 214 356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1 416 709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1 705 126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2 109 832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1 613 575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1 769 680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1 334 543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1 587 096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1 945 500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2 450 606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1 674 418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1 841 249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1 142 980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1 290 890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1 543 193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1 839 013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1 632 433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1 759 463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1 346 904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1 571 952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1 951 041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2 401 137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1 835 056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1 991 162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1 495 107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1 776 001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2 247 447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2 809 235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1 909 799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2 076 630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173737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Актюбинской и Западно-Казахстанской областей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352480112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819223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1 050 211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1 181 051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1 364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1 626 257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1 436 623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1 563 652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1 209 903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1 408 910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1 683 961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2 081 975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1 596 011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1 752 116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1 325 960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1 574 334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1 916 075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2 412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1 654 805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1 821 636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1 074 826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1 207 859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1 400 222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1 666 288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1 474 476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1 601 505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1 240 200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1 442 553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1 730 970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2 135 676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1 639 419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1 795 524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1 360 387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1 612 940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1 971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344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2 476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450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1 700 262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1 867 093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1 168 824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1 316 734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1 569 037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1 864 857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1 658 277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1 785 307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1 372 748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1 597 796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1 976 885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2 426 981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1 860 900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2 017 006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1 520 951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1 801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845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2 273 291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835 079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1 935 643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2 102 474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173737"/>
            <a:ext cx="97505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</a:p>
          <a:p>
            <a:pPr algn="ctr"/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Алматинской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Жетысуской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Карагандинской, Туркестанской,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Улытауской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областей и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г.Шымкент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4227891347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096049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1 087 131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1 217 971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1 401 497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1 663 177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1 473 543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1 600 572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1 246 823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1 445 830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1 720 881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2 118 895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1 632 931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1 789 036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1 362 880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1 611 254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1 952 995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2 449 743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1 691 725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1 858 556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1 111 746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1 244 779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1 437 142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1 703 208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1 511 396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1 638 425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1 277 120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1 479 473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1 767 890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2 172 596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1 676 339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1 832 444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1 397 307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1 649 860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2 008 264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2 513 370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1 737 182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1 904 013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1 205 744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1 353 654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1 605 957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1 901 777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1 695 197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1 822 227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1 409 668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1 634 716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2 013 805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2 463 901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1 897 820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2 053 926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1 557 871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1 838 765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2 310 211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2 871 999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563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2 139 394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173737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</a:p>
          <a:p>
            <a:pPr algn="ctr"/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Атырауской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Мангистауской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областей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154094709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983390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1 105 591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1 236 431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1 419 957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1 681 637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1 492 003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1 619 032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1 265 283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1 464 290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1 739 341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2 137 355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1 651 391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1 807 496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1 381 340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1 629 714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1 971 455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2 468 203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1 710 185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1 877 016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1 130 206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1 263 239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1 455 602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1 721 668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1 529 856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1 656 885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1 295 580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1 497 933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1 786 350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2 191 056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1 694 799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1 850 904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1 415 767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1 668 320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2 026 724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2 531 830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1 755 642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1 922 473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1 224 204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1 372 114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1 624 417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1 920 237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1 713 657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1 840 687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1 428 128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1 653 176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2 032 265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2 482 361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1 916 280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2 072 386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1 576 331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1 857 225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328 671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2 890 459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1 991 023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2 157 854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Абайской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Восточно-Казахстанской областей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1160393290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449110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1 039 135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1 169 975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1 353 501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1 615 181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1 425 547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1 552 576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1 198 827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1 397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834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1 672 885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2 070 899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1 584 935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1 741 040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1 314 884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1 563 258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1 904 999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2 401 747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1 643 729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1 810 560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1 063 750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1 196 783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1 389 146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1 655 212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1 463 400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1 590 429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1 229 124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1 431 477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1 719 894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2 124 600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1 628 343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1 784 448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1 349 311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1 601 864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1 960 268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2 465 374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1 689 186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1 856 017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1 157 748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1 305 658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1 557 961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1 853 781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1 647 201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1 774 231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1 361 672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1 586 720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1 965 809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2 415 905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1 849 824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2 005 930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1 509 875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1 790 769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1 262 215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2 824 003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1 924 567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2 091 398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342954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Жамбылской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области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1160912672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785728"/>
              </p:ext>
            </p:extLst>
          </p:nvPr>
        </p:nvGraphicFramePr>
        <p:xfrm>
          <a:off x="514308" y="1126180"/>
          <a:ext cx="9080208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1 042 827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1 173 667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1 357 193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1 618 873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1 429 239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1 556 268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1 202 519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1 401 526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1 676 577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2 074 591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1 588 627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1 744 732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1 318 576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1 566 950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1 908 691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2 405 439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1 647 421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1 814 252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1 067 442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1 200 475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1 392 838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1 658 904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1 467 092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1 594 121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1 232 816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1 435 169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1 723 586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2 128 292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1 632 035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1 788 140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1 353 003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1 605 556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1 963 960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2 469 066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1 692 878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1 859 709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1 161 440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1 309 350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1 561 653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1 857 473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1 650 893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1 777 923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1 365 364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1 590 412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1 969 501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2 419 597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1 853 516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009 622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1 513 567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1 794 461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2 265 907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2 827 695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1 928 259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095 090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Костанайской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области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4244655217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493888"/>
              </p:ext>
            </p:extLst>
          </p:nvPr>
        </p:nvGraphicFramePr>
        <p:xfrm>
          <a:off x="514308" y="1126180"/>
          <a:ext cx="9080208" cy="5492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492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9159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602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11525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4628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28500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8794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1 050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1 181 051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1 364 577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1 626 257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1 436 623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1 563 652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209 903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1 408 910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1 683 961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2 081 975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1 596 011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1 752 116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1 325 960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1 574 334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1 916 075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2 412 823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1 654 805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1 821 636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1 074 826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1 207 859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1 400 222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1 666 288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1 474 476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1 601 505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1 240 200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1 442 553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1 730 970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2 135 676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1 639 419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1 795 524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1 360 387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1 612 940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1 971 344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2 476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450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1 700 262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1 867 093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1 168 824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1 316 734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1 569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1 864 857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1 658 277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1 785 307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1 372 748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1 597 796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1 976 885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2 426 981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1 860 900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2 017 006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1 520 951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1 801 845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2 273 291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2 835 079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1 935 643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2 102 474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школ-интернатов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Кызылординской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области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927122488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1_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3640</TotalTime>
  <Words>4485</Words>
  <Application>Microsoft Office PowerPoint</Application>
  <PresentationFormat>Лист A4 (210x297 мм)</PresentationFormat>
  <Paragraphs>1594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1_Тема Office</vt:lpstr>
      <vt:lpstr>Тема Office</vt:lpstr>
      <vt:lpstr>Размеры подушевого норматива финансирования среднего образования   на 2024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Размеры подушевого норматива финансирования среднего образования   на 2025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Размеры подушевого норматива финансирования среднего образования   на 2021 год</dc:title>
  <dc:creator>Балгабаева Гульнар Какимовна</dc:creator>
  <cp:lastModifiedBy>Анджела Маратовна Нуркенова</cp:lastModifiedBy>
  <cp:revision>99</cp:revision>
  <dcterms:created xsi:type="dcterms:W3CDTF">2021-02-03T11:16:43Z</dcterms:created>
  <dcterms:modified xsi:type="dcterms:W3CDTF">2024-09-10T10:15:01Z</dcterms:modified>
</cp:coreProperties>
</file>