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404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08FCB-CA36-4298-A54A-497B3017B62A}" type="datetimeFigureOut">
              <a:rPr lang="ru-RU" smtClean="0"/>
              <a:t>28.07.2025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5ABB-F647-4D56-A550-9AACC5C379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063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08FCB-CA36-4298-A54A-497B3017B62A}" type="datetimeFigureOut">
              <a:rPr lang="ru-RU" smtClean="0"/>
              <a:t>28.07.2025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5ABB-F647-4D56-A550-9AACC5C379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461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08FCB-CA36-4298-A54A-497B3017B62A}" type="datetimeFigureOut">
              <a:rPr lang="ru-RU" smtClean="0"/>
              <a:t>28.07.2025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5ABB-F647-4D56-A550-9AACC5C379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478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F6E9FC-2D30-443E-BEDD-F3DCF1E54D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4ED02A7-BC8C-4F64-A141-CE185E800D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9" indent="0" algn="ctr">
              <a:buNone/>
              <a:defRPr sz="1500"/>
            </a:lvl2pPr>
            <a:lvl3pPr marL="685817" indent="0" algn="ctr">
              <a:buNone/>
              <a:defRPr sz="1350"/>
            </a:lvl3pPr>
            <a:lvl4pPr marL="1028726" indent="0" algn="ctr">
              <a:buNone/>
              <a:defRPr sz="1200"/>
            </a:lvl4pPr>
            <a:lvl5pPr marL="1371634" indent="0" algn="ctr">
              <a:buNone/>
              <a:defRPr sz="1200"/>
            </a:lvl5pPr>
            <a:lvl6pPr marL="1714543" indent="0" algn="ctr">
              <a:buNone/>
              <a:defRPr sz="1200"/>
            </a:lvl6pPr>
            <a:lvl7pPr marL="2057451" indent="0" algn="ctr">
              <a:buNone/>
              <a:defRPr sz="1200"/>
            </a:lvl7pPr>
            <a:lvl8pPr marL="2400360" indent="0" algn="ctr">
              <a:buNone/>
              <a:defRPr sz="1200"/>
            </a:lvl8pPr>
            <a:lvl9pPr marL="2743269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C2BFD5-CDDA-40FF-983A-5757DF57F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2798A-7CD6-4E4A-91D7-F98F83787047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7/28/2025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78D3E6-8CC8-4924-B68B-29F02B63E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8E3E6C-8971-4E2A-A3EA-42EA71361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586430"/>
      </p:ext>
    </p:extLst>
  </p:cSld>
  <p:clrMapOvr>
    <a:masterClrMapping/>
  </p:clrMapOvr>
  <p:transition spd="slow">
    <p:cov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DCBB3B-8D6C-4D78-813A-607DF4CFA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AC2BA5-837D-4284-91B7-9E60243E8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33827B-23AC-4A0C-A969-BECCD7B73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7/28/2025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698F36-0242-4044-9000-7FFC1334E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032C81-F371-4B14-BADB-59DD7DCD7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084773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CC7E7E-6DD9-4CE6-A182-AF2DE39BC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297437F-066E-47B1-8CD1-40E16D5A04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17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3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4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B8A467-152D-4C51-A128-DD9BADD2D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9262-E42C-4821-9DC9-EC8A9C71068B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7/28/2025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B3A7A3-8C01-4601-A037-7167599F9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254849-E391-45EE-906F-3620E4D27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609593"/>
      </p:ext>
    </p:extLst>
  </p:cSld>
  <p:clrMapOvr>
    <a:masterClrMapping/>
  </p:clrMapOvr>
  <p:transition spd="slow">
    <p:cover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0E8F3D-EB5A-480A-8DDC-67506D620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0F683A-ADB9-4405-8BBB-68DD2BBE8C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1E38D35-F154-49F5-B5FF-86F5B83681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CFBA894-7219-45AE-A37E-58E0A639C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7/28/2025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5D246C6-033F-4066-B40C-3BA8E1BBA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6756CA0-C5F3-4E29-83CC-38984D381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968308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EB2BB-1066-4E67-B4C6-703B851D7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2" y="365127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ECD8546-BE46-4635-A344-4F8AF0EC88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7" indent="0">
              <a:buNone/>
              <a:defRPr sz="1350" b="1"/>
            </a:lvl3pPr>
            <a:lvl4pPr marL="1028726" indent="0">
              <a:buNone/>
              <a:defRPr sz="1200" b="1"/>
            </a:lvl4pPr>
            <a:lvl5pPr marL="1371634" indent="0">
              <a:buNone/>
              <a:defRPr sz="1200" b="1"/>
            </a:lvl5pPr>
            <a:lvl6pPr marL="1714543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CAEF55-CB18-4A46-A4E8-D4F7789EF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F8AA41E-A773-4E5D-9597-298C944116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7" indent="0">
              <a:buNone/>
              <a:defRPr sz="1350" b="1"/>
            </a:lvl3pPr>
            <a:lvl4pPr marL="1028726" indent="0">
              <a:buNone/>
              <a:defRPr sz="1200" b="1"/>
            </a:lvl4pPr>
            <a:lvl5pPr marL="1371634" indent="0">
              <a:buNone/>
              <a:defRPr sz="1200" b="1"/>
            </a:lvl5pPr>
            <a:lvl6pPr marL="1714543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4D0AB3A-F0CB-4EC8-9830-EF3A75300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7E23610-47E5-4B76-97FA-4D23AFCFD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71AA9-514B-4D95-89A9-43393C464222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7/28/2025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66642BC-8104-4491-A63B-95782F407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1415A7E-C902-45AB-8348-728252438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338974"/>
      </p:ext>
    </p:extLst>
  </p:cSld>
  <p:clrMapOvr>
    <a:masterClrMapping/>
  </p:clrMapOvr>
  <p:transition spd="slow">
    <p:cover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A8BA5D-9AD0-4099-B27D-CB078BCBD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EDB3DBB-E1AB-4C72-A5F0-6642290D7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8709C-611A-4150-A949-B921502140BB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7/28/2025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EBB0112-EEBA-4DD1-8629-97619C725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CDDC9C-7DB5-4569-9E74-81D1E51E0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780958"/>
      </p:ext>
    </p:extLst>
  </p:cSld>
  <p:clrMapOvr>
    <a:masterClrMapping/>
  </p:clrMapOvr>
  <p:transition spd="slow">
    <p:cover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B26C98-FE18-4203-8BFF-B384B5B28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A2493-DDB0-459F-8A09-5E28E25A0FCD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7/28/2025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F0F1ED5-D1EC-4197-ACD1-E7EBC72DA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3700B0A-5B25-47B7-B2CC-088630AE4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342644"/>
      </p:ext>
    </p:extLst>
  </p:cSld>
  <p:clrMapOvr>
    <a:masterClrMapping/>
  </p:clrMapOvr>
  <p:transition spd="slow">
    <p:cover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EFD144-40B0-4D43-BF25-968C07858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2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B423F0-907F-43AC-BEEA-2CB71E1A9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7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CCFD80E-023D-469B-A9A1-04565F12B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2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9" indent="0">
              <a:buNone/>
              <a:defRPr sz="1050"/>
            </a:lvl2pPr>
            <a:lvl3pPr marL="685817" indent="0">
              <a:buNone/>
              <a:defRPr sz="900"/>
            </a:lvl3pPr>
            <a:lvl4pPr marL="1028726" indent="0">
              <a:buNone/>
              <a:defRPr sz="750"/>
            </a:lvl4pPr>
            <a:lvl5pPr marL="1371634" indent="0">
              <a:buNone/>
              <a:defRPr sz="750"/>
            </a:lvl5pPr>
            <a:lvl6pPr marL="1714543" indent="0">
              <a:buNone/>
              <a:defRPr sz="750"/>
            </a:lvl6pPr>
            <a:lvl7pPr marL="2057451" indent="0">
              <a:buNone/>
              <a:defRPr sz="750"/>
            </a:lvl7pPr>
            <a:lvl8pPr marL="2400360" indent="0">
              <a:buNone/>
              <a:defRPr sz="750"/>
            </a:lvl8pPr>
            <a:lvl9pPr marL="2743269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F5F1D1A-C9B8-4B0D-87FB-8ADD6DBF6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4926F-EFBB-413E-91E0-0B90BA80B09C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7/28/2025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954142-A3DC-4A7F-8F76-B2CDB1E82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16948CC-4191-46BF-8FDE-D944C5DBB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438596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08FCB-CA36-4298-A54A-497B3017B62A}" type="datetimeFigureOut">
              <a:rPr lang="ru-RU" smtClean="0"/>
              <a:t>28.07.2025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5ABB-F647-4D56-A550-9AACC5C379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7974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532F2B-ED6A-437D-8662-2144EEB9B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2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576B820-0D19-4E16-ADF2-0AF3E69A77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7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7" indent="0">
              <a:buNone/>
              <a:defRPr sz="1800"/>
            </a:lvl3pPr>
            <a:lvl4pPr marL="1028726" indent="0">
              <a:buNone/>
              <a:defRPr sz="1500"/>
            </a:lvl4pPr>
            <a:lvl5pPr marL="1371634" indent="0">
              <a:buNone/>
              <a:defRPr sz="1500"/>
            </a:lvl5pPr>
            <a:lvl6pPr marL="1714543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BA7C835-F19B-4805-9787-3F7A2DCB34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2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9" indent="0">
              <a:buNone/>
              <a:defRPr sz="1050"/>
            </a:lvl2pPr>
            <a:lvl3pPr marL="685817" indent="0">
              <a:buNone/>
              <a:defRPr sz="900"/>
            </a:lvl3pPr>
            <a:lvl4pPr marL="1028726" indent="0">
              <a:buNone/>
              <a:defRPr sz="750"/>
            </a:lvl4pPr>
            <a:lvl5pPr marL="1371634" indent="0">
              <a:buNone/>
              <a:defRPr sz="750"/>
            </a:lvl5pPr>
            <a:lvl6pPr marL="1714543" indent="0">
              <a:buNone/>
              <a:defRPr sz="750"/>
            </a:lvl6pPr>
            <a:lvl7pPr marL="2057451" indent="0">
              <a:buNone/>
              <a:defRPr sz="750"/>
            </a:lvl7pPr>
            <a:lvl8pPr marL="2400360" indent="0">
              <a:buNone/>
              <a:defRPr sz="750"/>
            </a:lvl8pPr>
            <a:lvl9pPr marL="2743269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EF1A516-1482-461A-AAC0-27AB143CD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E554D-94F2-4C3B-83F4-E3229E9E4411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7/28/2025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5FB8DC8-A60A-4678-BDD0-B79BB9DB7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9089688-919E-45E0-89B6-47B5F8156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511707"/>
      </p:ext>
    </p:extLst>
  </p:cSld>
  <p:clrMapOvr>
    <a:masterClrMapping/>
  </p:clrMapOvr>
  <p:transition spd="slow">
    <p:cover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50612C-94F8-448F-995A-7861F98CF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8A7A5AD-5CC7-4853-ACD1-FBC0C44775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E93933-8FEF-41FC-8302-74BA5D9AF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8366F-210C-49C1-ACB2-51561B352DCC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7/28/2025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3B79AD-E36C-4C57-A15D-04351B712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36513C-3EFB-43CB-9340-667581B90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961680"/>
      </p:ext>
    </p:extLst>
  </p:cSld>
  <p:clrMapOvr>
    <a:masterClrMapping/>
  </p:clrMapOvr>
  <p:transition spd="slow">
    <p:cover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6973A9F-A016-4EA2-8BEC-0E42F8F23F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5920C11-B343-4E19-BA85-FF289F72A5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B588B7-4624-40A3-AE77-40C68F0D6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9A0D-89EB-4881-80E4-D54A38A24B19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7/28/2025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5AE355-23F9-4D1D-8444-B1169D8CE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0FA8C1-A35E-469B-B53E-49730D149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501157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08FCB-CA36-4298-A54A-497B3017B62A}" type="datetimeFigureOut">
              <a:rPr lang="ru-RU" smtClean="0"/>
              <a:t>28.07.2025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5ABB-F647-4D56-A550-9AACC5C379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9888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08FCB-CA36-4298-A54A-497B3017B62A}" type="datetimeFigureOut">
              <a:rPr lang="ru-RU" smtClean="0"/>
              <a:t>28.07.2025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5ABB-F647-4D56-A550-9AACC5C379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146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08FCB-CA36-4298-A54A-497B3017B62A}" type="datetimeFigureOut">
              <a:rPr lang="ru-RU" smtClean="0"/>
              <a:t>28.07.2025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5ABB-F647-4D56-A550-9AACC5C379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9034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08FCB-CA36-4298-A54A-497B3017B62A}" type="datetimeFigureOut">
              <a:rPr lang="ru-RU" smtClean="0"/>
              <a:t>28.07.2025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5ABB-F647-4D56-A550-9AACC5C379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28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08FCB-CA36-4298-A54A-497B3017B62A}" type="datetimeFigureOut">
              <a:rPr lang="ru-RU" smtClean="0"/>
              <a:t>28.07.2025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5ABB-F647-4D56-A550-9AACC5C379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052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08FCB-CA36-4298-A54A-497B3017B62A}" type="datetimeFigureOut">
              <a:rPr lang="ru-RU" smtClean="0"/>
              <a:t>28.07.2025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5ABB-F647-4D56-A550-9AACC5C379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168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08FCB-CA36-4298-A54A-497B3017B62A}" type="datetimeFigureOut">
              <a:rPr lang="ru-RU" smtClean="0"/>
              <a:t>28.07.2025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5ABB-F647-4D56-A550-9AACC5C379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223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708FCB-CA36-4298-A54A-497B3017B62A}" type="datetimeFigureOut">
              <a:rPr lang="ru-RU" smtClean="0"/>
              <a:t>28.07.2025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45ABB-F647-4D56-A550-9AACC5C379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857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8F8917-BE08-4D02-8294-84ED5F430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1262EAB-945B-40DC-A321-195C7756F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4CA36A-8B4A-451D-911F-09D3697300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7/28/2025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BC50D4-0002-44A1-91E9-5F7EE5C651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1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0016CB-4326-4661-9210-6D1FBF7249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36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over/>
  </p:transition>
  <p:hf hdr="0" ftr="0" dt="0"/>
  <p:txStyles>
    <p:titleStyle>
      <a:lvl1pPr algn="l" defTabSz="685817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5" indent="-171455" algn="l" defTabSz="6858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63" indent="-171455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72" indent="-171455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80" indent="-171455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89" indent="-171455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98" indent="-171455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6" indent="-171455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3" indent="-171455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7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6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4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3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263770"/>
            <a:ext cx="9143999" cy="63298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22041">
              <a:defRPr/>
            </a:pPr>
            <a:endParaRPr lang="en-US" sz="1662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29702" y="3387055"/>
            <a:ext cx="2954215" cy="11428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22041">
              <a:defRPr/>
            </a:pPr>
            <a:endParaRPr lang="en-US" sz="1662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187376" y="1637601"/>
            <a:ext cx="6330464" cy="358278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22041">
              <a:defRPr/>
            </a:pPr>
            <a:endParaRPr lang="en-US" sz="1662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0936" y="1055572"/>
            <a:ext cx="8300268" cy="48082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22041">
              <a:defRPr/>
            </a:pPr>
            <a:endParaRPr lang="en-US" sz="1662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3250" y="3861610"/>
            <a:ext cx="7432722" cy="1523341"/>
          </a:xfrm>
        </p:spPr>
        <p:txBody>
          <a:bodyPr anchor="t">
            <a:normAutofit fontScale="90000"/>
          </a:bodyPr>
          <a:lstStyle/>
          <a:p>
            <a:pPr algn="l"/>
            <a:r>
              <a:rPr lang="ru-RU" sz="4154" dirty="0">
                <a:latin typeface="Arial Narrow" panose="020B0606020202030204" pitchFamily="34" charset="0"/>
              </a:rPr>
              <a:t>Размеры подушевого норматива финансирования высшего образования на 2026 год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419964" y="3384149"/>
            <a:ext cx="2954215" cy="11428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22041">
              <a:defRPr/>
            </a:pPr>
            <a:endParaRPr lang="en-US" sz="1662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02988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74073" y="44625"/>
            <a:ext cx="7370335" cy="576064"/>
          </a:xfrm>
        </p:spPr>
        <p:txBody>
          <a:bodyPr>
            <a:noAutofit/>
          </a:bodyPr>
          <a:lstStyle/>
          <a:p>
            <a:r>
              <a:rPr lang="ru-RU" sz="1300" b="1" dirty="0">
                <a:latin typeface="Arial Narrow" panose="020B0606020202030204" pitchFamily="34" charset="0"/>
                <a:cs typeface="Times New Roman" pitchFamily="18" charset="0"/>
              </a:rPr>
              <a:t>Размер государственного образовательного гранта по направлениям подготовки специалистов в организациях высшего и послевузовского образования с особым статусом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7658100" y="6520260"/>
            <a:ext cx="370284" cy="365125"/>
          </a:xfrm>
        </p:spPr>
        <p:txBody>
          <a:bodyPr/>
          <a:lstStyle/>
          <a:p>
            <a:fld id="{B19B0651-EE4F-4900-A07F-96A6BFA9D0F0}" type="slidenum">
              <a:rPr lang="ru-RU" sz="800">
                <a:latin typeface="Arial Narrow" panose="020B0606020202030204" pitchFamily="34" charset="0"/>
              </a:rPr>
              <a:t>2</a:t>
            </a:fld>
            <a:endParaRPr lang="ru-RU" sz="800">
              <a:latin typeface="Arial Narrow" panose="020B0606020202030204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4241535"/>
              </p:ext>
            </p:extLst>
          </p:nvPr>
        </p:nvGraphicFramePr>
        <p:xfrm>
          <a:off x="247113" y="884341"/>
          <a:ext cx="8668292" cy="5205115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9587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722">
                  <a:extLst>
                    <a:ext uri="{9D8B030D-6E8A-4147-A177-3AD203B41FA5}">
                      <a16:colId xmlns:a16="http://schemas.microsoft.com/office/drawing/2014/main" val="1444850108"/>
                    </a:ext>
                  </a:extLst>
                </a:gridCol>
                <a:gridCol w="7213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6874">
                  <a:extLst>
                    <a:ext uri="{9D8B030D-6E8A-4147-A177-3AD203B41FA5}">
                      <a16:colId xmlns:a16="http://schemas.microsoft.com/office/drawing/2014/main" val="2984391612"/>
                    </a:ext>
                  </a:extLst>
                </a:gridCol>
                <a:gridCol w="7941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41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77012">
                  <a:extLst>
                    <a:ext uri="{9D8B030D-6E8A-4147-A177-3AD203B41FA5}">
                      <a16:colId xmlns:a16="http://schemas.microsoft.com/office/drawing/2014/main" val="3275762528"/>
                    </a:ext>
                  </a:extLst>
                </a:gridCol>
                <a:gridCol w="8890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7207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21639">
                  <a:extLst>
                    <a:ext uri="{9D8B030D-6E8A-4147-A177-3AD203B41FA5}">
                      <a16:colId xmlns:a16="http://schemas.microsoft.com/office/drawing/2014/main" val="130834638"/>
                    </a:ext>
                  </a:extLst>
                </a:gridCol>
                <a:gridCol w="821638">
                  <a:extLst>
                    <a:ext uri="{9D8B030D-6E8A-4147-A177-3AD203B41FA5}">
                      <a16:colId xmlns:a16="http://schemas.microsoft.com/office/drawing/2014/main" val="3761982423"/>
                    </a:ext>
                  </a:extLst>
                </a:gridCol>
              </a:tblGrid>
              <a:tr h="11203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</a:txBody>
                  <a:tcPr marL="6351" marR="6351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Информационно-</a:t>
                      </a:r>
                      <a:r>
                        <a:rPr lang="ru-RU" sz="1200" b="1" u="none" strike="noStrike" dirty="0" err="1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коммуни</a:t>
                      </a:r>
                      <a:r>
                        <a:rPr lang="ru-RU" sz="1200" b="1" u="none" strike="noStrike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200" b="1" u="none" strike="noStrike" dirty="0" err="1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кационные</a:t>
                      </a:r>
                      <a:r>
                        <a:rPr lang="ru-RU" sz="1200" b="1" u="none" strike="noStrike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 технологии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</a:txBody>
                  <a:tcPr marL="6351" marR="6351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Инженерные обрабатывающие и строительные отрасли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</a:txBody>
                  <a:tcPr marL="6351" marR="6351" marT="8467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Сельское хозяйство и биоресурсы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</a:txBody>
                  <a:tcPr marL="6351" marR="6351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 Педагогические науки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</a:txBody>
                  <a:tcPr marL="6351" marR="6351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Естественные науки, математика и статистика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</a:txBody>
                  <a:tcPr marL="6351" marR="6351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Услуги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</a:txBody>
                  <a:tcPr marL="6351" marR="6351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Социальные науки, журналистика и информация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</a:txBody>
                  <a:tcPr marL="6351" marR="6351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Бизнес, управление и право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</a:txBody>
                  <a:tcPr marL="6351" marR="6351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 Искусство и гуманитарные науки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</a:txBody>
                  <a:tcPr marL="6351" marR="6351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Ветеринария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</a:txBody>
                  <a:tcPr marL="6351" marR="6351" marT="8467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629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По методике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</a:txBody>
                  <a:tcPr marL="6351" marR="6351" marT="846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1 111 351</a:t>
                      </a:r>
                    </a:p>
                  </a:txBody>
                  <a:tcPr marL="6351" marR="6351" marT="846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467" marR="8467" marT="846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Times New Roman" pitchFamily="18" charset="0"/>
                        </a:rPr>
                        <a:t>933 559</a:t>
                      </a:r>
                    </a:p>
                  </a:txBody>
                  <a:tcPr marL="6351" marR="6351" marT="846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Times New Roman" pitchFamily="18" charset="0"/>
                        </a:rPr>
                        <a:t>1 139 170</a:t>
                      </a:r>
                    </a:p>
                  </a:txBody>
                  <a:tcPr marL="6351" marR="6351" marT="846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Times New Roman" pitchFamily="18" charset="0"/>
                        </a:rPr>
                        <a:t>933 559</a:t>
                      </a:r>
                    </a:p>
                  </a:txBody>
                  <a:tcPr marL="6351" marR="6351" marT="846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Times New Roman" pitchFamily="18" charset="0"/>
                        </a:rPr>
                        <a:t>905 779</a:t>
                      </a:r>
                    </a:p>
                  </a:txBody>
                  <a:tcPr marL="6351" marR="6351" marT="846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467" marR="8467" marT="846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67" marR="8467" marT="846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Times New Roman" pitchFamily="18" charset="0"/>
                        </a:rPr>
                        <a:t>1 209 303</a:t>
                      </a:r>
                    </a:p>
                  </a:txBody>
                  <a:tcPr marL="6351" marR="6351" marT="846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Times New Roman" pitchFamily="18" charset="0"/>
                        </a:rPr>
                        <a:t>1 242 639</a:t>
                      </a:r>
                    </a:p>
                  </a:txBody>
                  <a:tcPr marL="6351" marR="6351" marT="846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4030">
                <a:tc gridSpan="1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Структура гранта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</a:txBody>
                  <a:tcPr marL="6351" marR="6351" marT="8467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1618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ФОТ *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</a:txBody>
                  <a:tcPr marL="6351" marR="6351" marT="8467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baseline="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761 907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baseline="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(68,5 %)</a:t>
                      </a:r>
                    </a:p>
                  </a:txBody>
                  <a:tcPr marL="7144" marR="7144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>
                          <a:latin typeface="Arial Narrow" panose="020B0606020202030204" pitchFamily="34" charset="0"/>
                          <a:cs typeface="Times New Roman" pitchFamily="18" charset="0"/>
                        </a:rPr>
                        <a:t>761 907 (81,6%)</a:t>
                      </a:r>
                    </a:p>
                  </a:txBody>
                  <a:tcPr marL="7144" marR="7144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887 011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 (77,9 %)</a:t>
                      </a:r>
                      <a:endParaRPr lang="ru-RU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761 907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(81,6%)</a:t>
                      </a:r>
                    </a:p>
                  </a:txBody>
                  <a:tcPr marL="7144" marR="7144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761 907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(84,1 %)</a:t>
                      </a:r>
                    </a:p>
                  </a:txBody>
                  <a:tcPr marL="7144" marR="7144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1 070 987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(88,6 %)</a:t>
                      </a:r>
                    </a:p>
                  </a:txBody>
                  <a:tcPr marL="7144" marR="7144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1 070 987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(86,2 %)</a:t>
                      </a:r>
                    </a:p>
                  </a:txBody>
                  <a:tcPr marL="7144" marR="7144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02368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Учебные расходы +</a:t>
                      </a:r>
                      <a:r>
                        <a:rPr lang="ru-RU" sz="1200" b="1" u="none" strike="noStrike" baseline="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 учебно-</a:t>
                      </a:r>
                      <a:r>
                        <a:rPr lang="ru-RU" sz="1200" b="1" u="none" strike="noStrike" baseline="0" dirty="0" err="1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методич</a:t>
                      </a:r>
                      <a:r>
                        <a:rPr lang="ru-RU" sz="1200" b="1" u="none" strike="noStrike" baseline="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. литература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</a:txBody>
                  <a:tcPr marL="6351" marR="6351" marT="8467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52 782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 (4,8 %)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>
                          <a:latin typeface="Arial Narrow" panose="020B0606020202030204" pitchFamily="34" charset="0"/>
                          <a:cs typeface="Times New Roman" pitchFamily="18" charset="0"/>
                        </a:rPr>
                        <a:t>52 782 </a:t>
                      </a:r>
                    </a:p>
                    <a:p>
                      <a:pPr algn="ctr"/>
                      <a:r>
                        <a:rPr lang="ru-RU" sz="1300" b="1" dirty="0">
                          <a:latin typeface="Arial Narrow" panose="020B0606020202030204" pitchFamily="34" charset="0"/>
                          <a:cs typeface="Times New Roman" pitchFamily="18" charset="0"/>
                        </a:rPr>
                        <a:t>(5,7%)</a:t>
                      </a:r>
                    </a:p>
                  </a:txBody>
                  <a:tcPr marL="7144" marR="7144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55 560 (4,9%)</a:t>
                      </a:r>
                      <a:endParaRPr lang="ru-RU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b="1" u="none" strike="noStrike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3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Times New Roman" pitchFamily="18" charset="0"/>
                        </a:rPr>
                        <a:t>52 782 </a:t>
                      </a:r>
                    </a:p>
                    <a:p>
                      <a:pPr algn="ctr"/>
                      <a:r>
                        <a:rPr lang="ru-RU" sz="13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Times New Roman" pitchFamily="18" charset="0"/>
                        </a:rPr>
                        <a:t>(5,7%)</a:t>
                      </a:r>
                    </a:p>
                    <a:p>
                      <a:pPr algn="ctr"/>
                      <a:endParaRPr lang="ru-RU" sz="1300" b="1" u="none" strike="noStrike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3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Times New Roman" pitchFamily="18" charset="0"/>
                        </a:rPr>
                        <a:t>25 002 </a:t>
                      </a:r>
                    </a:p>
                    <a:p>
                      <a:pPr algn="ctr"/>
                      <a:r>
                        <a:rPr lang="ru-RU" sz="13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Times New Roman" pitchFamily="18" charset="0"/>
                        </a:rPr>
                        <a:t>(2,8%)</a:t>
                      </a:r>
                    </a:p>
                  </a:txBody>
                  <a:tcPr marL="7144" marR="7144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19 446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(1,6 %)</a:t>
                      </a:r>
                    </a:p>
                  </a:txBody>
                  <a:tcPr marL="7144" marR="7144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52 782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(4.3 %)</a:t>
                      </a:r>
                      <a:endParaRPr lang="ru-RU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64354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Амортизационные расходы  на содержание оборудования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</a:txBody>
                  <a:tcPr marL="6351" marR="6351" marT="8467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177 792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(16%)</a:t>
                      </a:r>
                      <a:endParaRPr lang="ru-RU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300" b="1" dirty="0">
                          <a:latin typeface="Arial Narrow" panose="020B0606020202030204" pitchFamily="34" charset="0"/>
                          <a:cs typeface="Times New Roman" pitchFamily="18" charset="0"/>
                        </a:rPr>
                        <a:t>-</a:t>
                      </a:r>
                      <a:endParaRPr lang="ru-RU" sz="1300" b="1" dirty="0"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-</a:t>
                      </a:r>
                      <a:endParaRPr lang="ru-RU" sz="1300" b="1" u="none" strike="noStrike" kern="1200" dirty="0">
                        <a:effectLst/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endParaRPr lang="ru-RU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kk-KZ" sz="1300" b="1" dirty="0">
                          <a:latin typeface="Arial Narrow" panose="020B0606020202030204" pitchFamily="34" charset="0"/>
                        </a:rPr>
                        <a:t>-</a:t>
                      </a:r>
                      <a:endParaRPr lang="ru-RU" sz="1300" b="1" dirty="0">
                        <a:latin typeface="Arial Narrow" panose="020B0606020202030204" pitchFamily="34" charset="0"/>
                      </a:endParaRPr>
                    </a:p>
                  </a:txBody>
                  <a:tcPr marL="7144" marR="7144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-</a:t>
                      </a:r>
                      <a:endParaRPr lang="ru-RU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-</a:t>
                      </a:r>
                      <a:endParaRPr lang="ru-RU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14954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Расходы на текущее содержание организации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</a:txBody>
                  <a:tcPr marL="6351" marR="6351" marT="8467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118  871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(10,7 %)</a:t>
                      </a:r>
                    </a:p>
                  </a:txBody>
                  <a:tcPr marL="7144" marR="7144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>
                          <a:latin typeface="Arial Narrow" panose="020B0606020202030204" pitchFamily="34" charset="0"/>
                          <a:cs typeface="Times New Roman" pitchFamily="18" charset="0"/>
                        </a:rPr>
                        <a:t>118 871 (12,7%)</a:t>
                      </a:r>
                    </a:p>
                  </a:txBody>
                  <a:tcPr marL="7144" marR="7144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Times New Roman" pitchFamily="18" charset="0"/>
                        </a:rPr>
                        <a:t>118 871 (10,4%)</a:t>
                      </a:r>
                    </a:p>
                  </a:txBody>
                  <a:tcPr marL="7144" marR="7144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1" u="none" strike="noStrike" kern="1200" dirty="0">
                        <a:effectLst/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118 871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(12,7%)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118 871  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(13,1%)</a:t>
                      </a:r>
                    </a:p>
                  </a:txBody>
                  <a:tcPr marL="7144" marR="7144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1" u="none" strike="noStrike" kern="1200" dirty="0">
                        <a:effectLst/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118 871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(9,8%)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118  871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(9,5%)</a:t>
                      </a:r>
                    </a:p>
                  </a:txBody>
                  <a:tcPr marL="7144" marR="7144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2281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Профессиональная практика</a:t>
                      </a:r>
                    </a:p>
                  </a:txBody>
                  <a:tcPr marL="6351" marR="6351" marT="8467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144" marR="7144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>
                          <a:latin typeface="Arial Narrow" panose="020B0606020202030204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144" marR="7144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Times New Roman" pitchFamily="18" charset="0"/>
                        </a:rPr>
                        <a:t>77 728 (6,8%)</a:t>
                      </a:r>
                    </a:p>
                  </a:txBody>
                  <a:tcPr marL="7144" marR="7144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144" marR="7144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kk-KZ" sz="1300" b="1" dirty="0">
                          <a:latin typeface="Arial Narrow" panose="020B0606020202030204" pitchFamily="34" charset="0"/>
                        </a:rPr>
                        <a:t>-</a:t>
                      </a:r>
                      <a:endParaRPr lang="ru-RU" sz="1300" b="1" dirty="0">
                        <a:latin typeface="Arial Narrow" panose="020B0606020202030204" pitchFamily="34" charset="0"/>
                      </a:endParaRPr>
                    </a:p>
                  </a:txBody>
                  <a:tcPr marL="7144" marR="7144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144" marR="7144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144" marR="7144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cxnSp>
        <p:nvCxnSpPr>
          <p:cNvPr id="5" name="Прямая соединительная линия 4"/>
          <p:cNvCxnSpPr/>
          <p:nvPr/>
        </p:nvCxnSpPr>
        <p:spPr>
          <a:xfrm>
            <a:off x="514887" y="620690"/>
            <a:ext cx="8152327" cy="0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8268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331640" y="44625"/>
            <a:ext cx="6768751" cy="576064"/>
          </a:xfrm>
        </p:spPr>
        <p:txBody>
          <a:bodyPr>
            <a:noAutofit/>
          </a:bodyPr>
          <a:lstStyle/>
          <a:p>
            <a:r>
              <a:rPr lang="ru-RU" sz="1300" b="1" dirty="0">
                <a:latin typeface="Arial Narrow" panose="020B0606020202030204" pitchFamily="34" charset="0"/>
                <a:cs typeface="Times New Roman" pitchFamily="18" charset="0"/>
              </a:rPr>
              <a:t>Размер государственного образовательного гранта по направлениям подготовки специалистов в организациях высшего и послевузовского образования без особого статуса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7658100" y="6520260"/>
            <a:ext cx="370284" cy="365125"/>
          </a:xfrm>
        </p:spPr>
        <p:txBody>
          <a:bodyPr/>
          <a:lstStyle/>
          <a:p>
            <a:fld id="{B19B0651-EE4F-4900-A07F-96A6BFA9D0F0}" type="slidenum">
              <a:rPr lang="ru-RU" sz="800">
                <a:latin typeface="Century Gothic" panose="020B0502020202020204" pitchFamily="34" charset="0"/>
              </a:rPr>
              <a:t>3</a:t>
            </a:fld>
            <a:endParaRPr lang="ru-RU" sz="800">
              <a:latin typeface="Century Gothic" panose="020B0502020202020204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8842267"/>
              </p:ext>
            </p:extLst>
          </p:nvPr>
        </p:nvGraphicFramePr>
        <p:xfrm>
          <a:off x="-3" y="924355"/>
          <a:ext cx="9144002" cy="5168941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047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4221">
                  <a:extLst>
                    <a:ext uri="{9D8B030D-6E8A-4147-A177-3AD203B41FA5}">
                      <a16:colId xmlns:a16="http://schemas.microsoft.com/office/drawing/2014/main" val="2251369039"/>
                    </a:ext>
                  </a:extLst>
                </a:gridCol>
                <a:gridCol w="9900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3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76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9285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24739">
                  <a:extLst>
                    <a:ext uri="{9D8B030D-6E8A-4147-A177-3AD203B41FA5}">
                      <a16:colId xmlns:a16="http://schemas.microsoft.com/office/drawing/2014/main" val="19580665"/>
                    </a:ext>
                  </a:extLst>
                </a:gridCol>
                <a:gridCol w="85164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1686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41604">
                  <a:extLst>
                    <a:ext uri="{9D8B030D-6E8A-4147-A177-3AD203B41FA5}">
                      <a16:colId xmlns:a16="http://schemas.microsoft.com/office/drawing/2014/main" val="4257260754"/>
                    </a:ext>
                  </a:extLst>
                </a:gridCol>
                <a:gridCol w="84628">
                  <a:extLst>
                    <a:ext uri="{9D8B030D-6E8A-4147-A177-3AD203B41FA5}">
                      <a16:colId xmlns:a16="http://schemas.microsoft.com/office/drawing/2014/main" val="4195316402"/>
                    </a:ext>
                  </a:extLst>
                </a:gridCol>
                <a:gridCol w="76701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7815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</a:txBody>
                  <a:tcPr marL="6351" marR="6351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err="1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Информац</a:t>
                      </a:r>
                      <a:r>
                        <a:rPr lang="ru-RU" sz="1200" b="1" u="none" strike="noStrike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-коммуникационные технологии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</a:txBody>
                  <a:tcPr marL="6351" marR="6351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Инженерные обрабатывающие и строительные отрасли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</a:txBody>
                  <a:tcPr marL="6351" marR="6351" marT="8467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Сельское хозяйство и биоресурсы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</a:txBody>
                  <a:tcPr marL="6351" marR="6351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 Педагогические науки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</a:txBody>
                  <a:tcPr marL="6351" marR="6351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Естественные науки, математика и статистика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</a:txBody>
                  <a:tcPr marL="6351" marR="6351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Услуги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</a:txBody>
                  <a:tcPr marL="6351" marR="6351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Социальные науки, журналистика и информация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</a:txBody>
                  <a:tcPr marL="6351" marR="6351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Бизнес, управление и право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</a:txBody>
                  <a:tcPr marL="6351" marR="6351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 Искусство и гуманитарные науки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</a:txBody>
                  <a:tcPr marL="6351" marR="6351" marT="8467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Ветеринария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</a:txBody>
                  <a:tcPr marL="6351" marR="6351" marT="8467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701" marR="12701" marT="12701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079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По методике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</a:txBody>
                  <a:tcPr marL="6351" marR="6351" marT="846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1 009 551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</a:txBody>
                  <a:tcPr marL="6351" marR="6351" marT="846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Times New Roman" pitchFamily="18" charset="0"/>
                        </a:rPr>
                        <a:t>831 759</a:t>
                      </a:r>
                    </a:p>
                  </a:txBody>
                  <a:tcPr marL="6351" marR="6351" marT="846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3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Times New Roman" pitchFamily="18" charset="0"/>
                        </a:rPr>
                        <a:t>1 008 074</a:t>
                      </a:r>
                      <a:endParaRPr lang="ru-RU" sz="1300" b="1" u="none" strike="noStrike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351" marR="6351" marT="846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Times New Roman" pitchFamily="18" charset="0"/>
                        </a:rPr>
                        <a:t>831 759</a:t>
                      </a:r>
                    </a:p>
                  </a:txBody>
                  <a:tcPr marL="6351" marR="6351" marT="846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kk-KZ" sz="13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Times New Roman" pitchFamily="18" charset="0"/>
                        </a:rPr>
                        <a:t>803 979</a:t>
                      </a:r>
                      <a:endParaRPr lang="ru-RU" sz="1300" b="1" u="none" strike="noStrike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351" marR="6351" marT="846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1 055 990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</a:txBody>
                  <a:tcPr marL="6351" marR="6351" marT="846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1 089 326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</a:txBody>
                  <a:tcPr marL="6351" marR="6351" marT="846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701" marR="12701" marT="12701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0943">
                <a:tc gridSpan="1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Структура гранта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</a:txBody>
                  <a:tcPr marL="6351" marR="6351" marT="8467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2943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ФОТ *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</a:txBody>
                  <a:tcPr marL="6351" marR="6351" marT="8467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baseline="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660 106 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(65,4 %)</a:t>
                      </a:r>
                      <a:endParaRPr lang="ru-RU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>
                          <a:latin typeface="Arial Narrow" panose="020B0606020202030204" pitchFamily="34" charset="0"/>
                          <a:cs typeface="Times New Roman" pitchFamily="18" charset="0"/>
                        </a:rPr>
                        <a:t>660 106   (79,4%)</a:t>
                      </a:r>
                    </a:p>
                  </a:txBody>
                  <a:tcPr marL="7144" marR="7144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764 360 (75,8%)</a:t>
                      </a:r>
                      <a:endParaRPr lang="ru-RU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660 106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(79,4 %)</a:t>
                      </a:r>
                      <a:endParaRPr lang="ru-RU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660 106  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(82,1 %)</a:t>
                      </a:r>
                      <a:endParaRPr lang="ru-RU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917 673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(86,9 %)</a:t>
                      </a:r>
                      <a:endParaRPr lang="ru-RU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917 673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(84,2 %)</a:t>
                      </a:r>
                      <a:endParaRPr lang="ru-RU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19727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Учебные расходы +</a:t>
                      </a:r>
                      <a:r>
                        <a:rPr lang="ru-RU" sz="1200" b="1" u="none" strike="noStrike" baseline="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 учебно-</a:t>
                      </a:r>
                      <a:r>
                        <a:rPr lang="ru-RU" sz="1200" b="1" u="none" strike="noStrike" baseline="0" dirty="0" err="1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методич</a:t>
                      </a:r>
                      <a:r>
                        <a:rPr lang="ru-RU" sz="1200" b="1" u="none" strike="noStrike" baseline="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. литература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</a:txBody>
                  <a:tcPr marL="6351" marR="6351" marT="8467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52 782  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(5,2 %)</a:t>
                      </a:r>
                      <a:endParaRPr lang="ru-RU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>
                          <a:latin typeface="Arial Narrow" panose="020B0606020202030204" pitchFamily="34" charset="0"/>
                          <a:cs typeface="Times New Roman" pitchFamily="18" charset="0"/>
                        </a:rPr>
                        <a:t>52 782 (6,6%)</a:t>
                      </a:r>
                    </a:p>
                  </a:txBody>
                  <a:tcPr marL="7144" marR="7144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55 560         (5,5%)</a:t>
                      </a:r>
                      <a:endParaRPr lang="ru-RU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Times New Roman" pitchFamily="18" charset="0"/>
                        </a:rPr>
                        <a:t>52 782 </a:t>
                      </a:r>
                    </a:p>
                    <a:p>
                      <a:pPr algn="ctr"/>
                      <a:r>
                        <a:rPr lang="ru-RU" sz="13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Times New Roman" pitchFamily="18" charset="0"/>
                        </a:rPr>
                        <a:t>(6,3%)</a:t>
                      </a:r>
                    </a:p>
                  </a:txBody>
                  <a:tcPr marL="7144" marR="7144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3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Times New Roman" pitchFamily="18" charset="0"/>
                        </a:rPr>
                        <a:t>25 002    </a:t>
                      </a:r>
                    </a:p>
                    <a:p>
                      <a:pPr algn="ctr"/>
                      <a:r>
                        <a:rPr lang="ru-RU" sz="13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Times New Roman" pitchFamily="18" charset="0"/>
                        </a:rPr>
                        <a:t>(3,1%)</a:t>
                      </a:r>
                    </a:p>
                  </a:txBody>
                  <a:tcPr marL="7144" marR="7144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19 446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(1,9 %)</a:t>
                      </a:r>
                      <a:endParaRPr lang="ru-RU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52 782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(4,9 %)</a:t>
                      </a:r>
                      <a:endParaRPr lang="ru-RU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4236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Амортизационные расходы  на содержание оборудования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</a:txBody>
                  <a:tcPr marL="6351" marR="6351" marT="8467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177 792  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(17,6%)</a:t>
                      </a:r>
                      <a:endParaRPr lang="ru-RU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300" b="0" dirty="0">
                          <a:latin typeface="Arial Narrow" panose="020B0606020202030204" pitchFamily="34" charset="0"/>
                          <a:cs typeface="Times New Roman" pitchFamily="18" charset="0"/>
                        </a:rPr>
                        <a:t>-</a:t>
                      </a:r>
                      <a:endParaRPr lang="ru-RU" sz="1300" b="0" dirty="0"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300" b="0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-</a:t>
                      </a:r>
                      <a:endParaRPr lang="ru-RU" sz="1300" b="0" u="none" strike="noStrike" kern="1200" dirty="0">
                        <a:effectLst/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endParaRPr lang="ru-RU" sz="13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kk-KZ" sz="1900" b="1" dirty="0">
                          <a:latin typeface="Arial Narrow" panose="020B0606020202030204" pitchFamily="34" charset="0"/>
                        </a:rPr>
                        <a:t>-</a:t>
                      </a:r>
                      <a:endParaRPr lang="ru-RU" sz="1900" b="1" dirty="0">
                        <a:latin typeface="Arial Narrow" panose="020B0606020202030204" pitchFamily="34" charset="0"/>
                      </a:endParaRPr>
                    </a:p>
                  </a:txBody>
                  <a:tcPr marL="7144" marR="7144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-</a:t>
                      </a:r>
                      <a:endParaRPr lang="ru-RU" sz="13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-</a:t>
                      </a:r>
                      <a:endParaRPr lang="ru-RU" sz="13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56337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Расходы на текущее содержание организации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Times New Roman" pitchFamily="18" charset="0"/>
                      </a:endParaRPr>
                    </a:p>
                  </a:txBody>
                  <a:tcPr marL="6351" marR="6351" marT="8467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118 871  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(11,8%)</a:t>
                      </a:r>
                      <a:endParaRPr lang="ru-RU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>
                          <a:latin typeface="Arial Narrow" panose="020B0606020202030204" pitchFamily="34" charset="0"/>
                          <a:cs typeface="Times New Roman" pitchFamily="18" charset="0"/>
                        </a:rPr>
                        <a:t>118 871 (14%)</a:t>
                      </a:r>
                    </a:p>
                  </a:txBody>
                  <a:tcPr marL="7144" marR="7144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118 871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(11,8 %)</a:t>
                      </a:r>
                      <a:endParaRPr lang="ru-RU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118 871</a:t>
                      </a:r>
                      <a:r>
                        <a:rPr lang="ru-RU" sz="1300" b="1" u="none" strike="noStrike" kern="1200" baseline="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      </a:t>
                      </a: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(14,3 %)</a:t>
                      </a:r>
                      <a:endParaRPr lang="ru-RU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118 871   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(14,8%)</a:t>
                      </a:r>
                      <a:endParaRPr lang="ru-RU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118 871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(11,3 %)</a:t>
                      </a:r>
                      <a:endParaRPr lang="ru-RU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118 871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kern="1200" dirty="0"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(10,9 %)</a:t>
                      </a:r>
                      <a:endParaRPr lang="ru-RU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144" marR="7144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72388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Профессиональная практика</a:t>
                      </a:r>
                    </a:p>
                  </a:txBody>
                  <a:tcPr marL="6351" marR="6351" marT="8467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144" marR="7144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>
                          <a:latin typeface="Arial Narrow" panose="020B0606020202030204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144" marR="7144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Times New Roman" pitchFamily="18" charset="0"/>
                        </a:rPr>
                        <a:t>69 284 (6,9%)</a:t>
                      </a:r>
                    </a:p>
                  </a:txBody>
                  <a:tcPr marL="7144" marR="7144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144" marR="7144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kk-KZ" sz="1900" b="1" dirty="0">
                          <a:latin typeface="Arial Narrow" panose="020B0606020202030204" pitchFamily="34" charset="0"/>
                        </a:rPr>
                        <a:t>-</a:t>
                      </a:r>
                      <a:endParaRPr lang="ru-RU" sz="1900" b="1" dirty="0">
                        <a:latin typeface="Arial Narrow" panose="020B0606020202030204" pitchFamily="34" charset="0"/>
                      </a:endParaRPr>
                    </a:p>
                  </a:txBody>
                  <a:tcPr marL="7144" marR="7144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144" marR="7144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144" marR="7144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cxnSp>
        <p:nvCxnSpPr>
          <p:cNvPr id="5" name="Прямая соединительная линия 4"/>
          <p:cNvCxnSpPr/>
          <p:nvPr/>
        </p:nvCxnSpPr>
        <p:spPr>
          <a:xfrm>
            <a:off x="514887" y="620690"/>
            <a:ext cx="8152327" cy="0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5276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Фиолетовый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465</Words>
  <Application>Microsoft Office PowerPoint</Application>
  <PresentationFormat>Экран (4:3)</PresentationFormat>
  <Paragraphs>163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</vt:i4>
      </vt:variant>
    </vt:vector>
  </HeadingPairs>
  <TitlesOfParts>
    <vt:vector size="10" baseType="lpstr">
      <vt:lpstr>Arial</vt:lpstr>
      <vt:lpstr>Arial Narrow</vt:lpstr>
      <vt:lpstr>Calibri</vt:lpstr>
      <vt:lpstr>Calibri Light</vt:lpstr>
      <vt:lpstr>Century Gothic</vt:lpstr>
      <vt:lpstr>Тема Office</vt:lpstr>
      <vt:lpstr>1_Тема Office</vt:lpstr>
      <vt:lpstr>Размеры подушевого норматива финансирования высшего образования на 2026 год</vt:lpstr>
      <vt:lpstr>Размер государственного образовательного гранта по направлениям подготовки специалистов в организациях высшего и послевузовского образования с особым статусом</vt:lpstr>
      <vt:lpstr>Размер государственного образовательного гранта по направлениям подготовки специалистов в организациях высшего и послевузовского образования без особого статуса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Анджела Маратовна Нуркенова</dc:creator>
  <cp:lastModifiedBy>Альжанова Дарига Маратовна</cp:lastModifiedBy>
  <cp:revision>2</cp:revision>
  <dcterms:created xsi:type="dcterms:W3CDTF">2025-04-02T07:25:19Z</dcterms:created>
  <dcterms:modified xsi:type="dcterms:W3CDTF">2025-07-28T05:29:48Z</dcterms:modified>
</cp:coreProperties>
</file>