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39" r:id="rId1"/>
  </p:sldMasterIdLst>
  <p:notesMasterIdLst>
    <p:notesMasterId r:id="rId10"/>
  </p:notesMasterIdLst>
  <p:sldIdLst>
    <p:sldId id="399" r:id="rId2"/>
    <p:sldId id="397" r:id="rId3"/>
    <p:sldId id="400" r:id="rId4"/>
    <p:sldId id="401" r:id="rId5"/>
    <p:sldId id="402" r:id="rId6"/>
    <p:sldId id="403" r:id="rId7"/>
    <p:sldId id="404" r:id="rId8"/>
    <p:sldId id="405" r:id="rId9"/>
  </p:sldIdLst>
  <p:sldSz cx="9906000" cy="6858000" type="A4"/>
  <p:notesSz cx="6791325" cy="99218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C0F"/>
    <a:srgbClr val="2B8D71"/>
    <a:srgbClr val="38BA95"/>
    <a:srgbClr val="7358D4"/>
    <a:srgbClr val="D78123"/>
    <a:srgbClr val="8E79DD"/>
    <a:srgbClr val="6042CE"/>
    <a:srgbClr val="1C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26" autoAdjust="0"/>
    <p:restoredTop sz="97826" autoAdjust="0"/>
  </p:normalViewPr>
  <p:slideViewPr>
    <p:cSldViewPr snapToGrid="0">
      <p:cViewPr>
        <p:scale>
          <a:sx n="76" d="100"/>
          <a:sy n="76" d="100"/>
        </p:scale>
        <p:origin x="-30" y="-81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852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r">
              <a:defRPr sz="1200"/>
            </a:lvl1pPr>
          </a:lstStyle>
          <a:p>
            <a:fld id="{75CFD1CB-B1BE-4DF5-9381-DAF449A9B074}" type="datetimeFigureOut">
              <a:rPr lang="ru-RU" smtClean="0"/>
              <a:t>14.05.2024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744538"/>
            <a:ext cx="537527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76" tIns="45688" rIns="91376" bIns="4568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712895"/>
            <a:ext cx="5433060" cy="4464844"/>
          </a:xfrm>
          <a:prstGeom prst="rect">
            <a:avLst/>
          </a:prstGeom>
        </p:spPr>
        <p:txBody>
          <a:bodyPr vert="horz" lIns="91376" tIns="45688" rIns="91376" bIns="4568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852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r">
              <a:defRPr sz="1200"/>
            </a:lvl1pPr>
          </a:lstStyle>
          <a:p>
            <a:fld id="{C54A35FF-D3BD-4E49-BEF3-E83BAE73A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F6E9FC-2D30-443E-BEDD-F3DCF1E54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4ED02A7-BC8C-4F64-A141-CE185E800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DC2BFD5-CDDA-40FF-983A-5757DF57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798A-7CD6-4E4A-91D7-F98F83787047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5/14/2024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078D3E6-8CC8-4924-B68B-29F02B63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E8E3E6C-8971-4E2A-A3EA-42EA7136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800491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650612C-94F8-448F-995A-7861F98C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8A7A5AD-5CC7-4853-ACD1-FBC0C4477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4E93933-8FEF-41FC-8302-74BA5D9AF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8366F-210C-49C1-ACB2-51561B352DC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5/14/2024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33B79AD-E36C-4C57-A15D-04351B71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936513C-3EFB-43CB-9340-667581B9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695235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6973A9F-A016-4EA2-8BEC-0E42F8F23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5920C11-B343-4E19-BA85-FF289F72A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6B588B7-4624-40A3-AE77-40C68F0D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A0D-89EB-4881-80E4-D54A38A24B19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5/14/2024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F5AE355-23F9-4D1D-8444-B1169D8C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00FA8C1-A35E-469B-B53E-49730D149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09232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ADCBB3B-8D6C-4D78-813A-607DF4CF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EAC2BA5-837D-4284-91B7-9E60243E8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633827B-23AC-4A0C-A969-BECCD7B7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5/14/2024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C698F36-0242-4044-9000-7FFC1334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D032C81-F371-4B14-BADB-59DD7DCD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82041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CC7E7E-6DD9-4CE6-A182-AF2DE39B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297437F-066E-47B1-8CD1-40E16D5A0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4B8A467-152D-4C51-A128-DD9BADD2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9262-E42C-4821-9DC9-EC8A9C71068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5/14/2024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8B3A7A3-8C01-4601-A037-7167599F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C254849-E391-45EE-906F-3620E4D2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491350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0E8F3D-EB5A-480A-8DDC-67506D620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A0F683A-ADB9-4405-8BBB-68DD2BBE8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1E38D35-F154-49F5-B5FF-86F5B8368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CFBA894-7219-45AE-A37E-58E0A639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5/14/2024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5D246C6-033F-4066-B40C-3BA8E1BBA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6756CA0-C5F3-4E29-83CC-38984D38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06855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8EB2BB-1066-4E67-B4C6-703B851D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ECD8546-BE46-4635-A344-4F8AF0EC8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ECAEF55-CB18-4A46-A4E8-D4F7789EF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F8AA41E-A773-4E5D-9597-298C94411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B4D0AB3A-F0CB-4EC8-9830-EF3A75300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7E23610-47E5-4B76-97FA-4D23AFCFD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71AA9-514B-4D95-89A9-43393C464222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5/14/2024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66642BC-8104-4491-A63B-95782F40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1415A7E-C902-45AB-8348-72825243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58066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A8BA5D-9AD0-4099-B27D-CB078BCB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EDB3DBB-E1AB-4C72-A5F0-6642290D7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709C-611A-4150-A949-B921502140B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5/14/2024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EBB0112-EEBA-4DD1-8629-97619C72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0CDDC9C-7DB5-4569-9E74-81D1E51E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223420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98B26C98-FE18-4203-8BFF-B384B5B28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2493-DDB0-459F-8A09-5E28E25A0FCD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5/14/2024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DF0F1ED5-D1EC-4197-ACD1-E7EBC72D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3700B0A-5B25-47B7-B2CC-088630AE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265136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6EFD144-40B0-4D43-BF25-968C0785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2B423F0-907F-43AC-BEEA-2CB71E1A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CCFD80E-023D-469B-A9A1-04565F12B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F5F1D1A-C9B8-4B0D-87FB-8ADD6DBF6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926F-EFBB-413E-91E0-0B90BA80B09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5/14/2024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B954142-A3DC-4A7F-8F76-B2CDB1E8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16948CC-4191-46BF-8FDE-D944C5DB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211621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532F2B-ED6A-437D-8662-2144EEB9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9576B820-0D19-4E16-ADF2-0AF3E69A7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BA7C835-F19B-4805-9787-3F7A2DCB3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EF1A516-1482-461A-AAC0-27AB143C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554D-94F2-4C3B-83F4-E3229E9E441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5/14/2024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5FB8DC8-A60A-4678-BDD0-B79BB9DB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9089688-919E-45E0-89B6-47B5F815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25080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38F8917-BE08-4D02-8294-84ED5F430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1262EAB-945B-40DC-A321-195C7756F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24CA36A-8B4A-451D-911F-09D369730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5/14/2024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DBC50D4-0002-44A1-91E9-5F7EE5C65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A0016CB-4326-4661-9210-6D1FBF724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92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transition spd="slow">
    <p:cover/>
  </p:transition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=""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/>
          </a:bodyPr>
          <a:lstStyle/>
          <a:p>
            <a:pPr algn="l"/>
            <a:r>
              <a:rPr lang="ru-RU" sz="4500" dirty="0">
                <a:latin typeface="Arial Narrow" panose="020B0606020202030204" pitchFamily="34" charset="0"/>
              </a:rPr>
              <a:t>Размеры подушевого норматива финансирования среднего образования  </a:t>
            </a:r>
            <a:br>
              <a:rPr lang="ru-RU" sz="4500" dirty="0">
                <a:latin typeface="Arial Narrow" panose="020B0606020202030204" pitchFamily="34" charset="0"/>
              </a:rPr>
            </a:br>
            <a:r>
              <a:rPr lang="ru-RU" sz="4500" dirty="0">
                <a:latin typeface="Arial Narrow" panose="020B0606020202030204" pitchFamily="34" charset="0"/>
              </a:rPr>
              <a:t>на </a:t>
            </a:r>
            <a:r>
              <a:rPr lang="ru-RU" sz="4500" dirty="0" smtClean="0">
                <a:latin typeface="Arial Narrow" panose="020B0606020202030204" pitchFamily="34" charset="0"/>
              </a:rPr>
              <a:t>2022 год</a:t>
            </a:r>
            <a:endParaRPr lang="ru-RU" sz="45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68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910509"/>
              </p:ext>
            </p:extLst>
          </p:nvPr>
        </p:nvGraphicFramePr>
        <p:xfrm>
          <a:off x="311484" y="1230266"/>
          <a:ext cx="9283032" cy="4878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9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995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419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035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05165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4239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727977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образования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4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4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769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4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4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0169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386 667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662 433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727 652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1 891 254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01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526 859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942 817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867 980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2 340 950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078998367"/>
                  </a:ext>
                </a:extLst>
              </a:tr>
              <a:tr h="3801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628 744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1 146 587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919 744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2 790 243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25477918"/>
                  </a:ext>
                </a:extLst>
              </a:tr>
              <a:tr h="373147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404 075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689 260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756 365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1 959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31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549 119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979 348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901 437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2 424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969896356"/>
                  </a:ext>
                </a:extLst>
              </a:tr>
              <a:tr h="3731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654 532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1 190 174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954 950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</a:t>
                      </a:r>
                      <a:r>
                        <a:rPr lang="en-US" sz="1800" b="1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889 371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544510622"/>
                  </a:ext>
                </a:extLst>
              </a:tr>
              <a:tr h="314035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484 506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835 429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915 702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2 398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696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140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663 422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1 193 261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1 093 882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2 969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907147222"/>
                  </a:ext>
                </a:extLst>
              </a:tr>
              <a:tr h="3140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793 451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1 453 319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1 159 608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540 174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78778325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33475" y="171558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Размеры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подушевого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норматива финансирования среднего образования  </a:t>
            </a:r>
            <a:b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государственных учреждений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2022 год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70189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2182966372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=""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/>
          </a:bodyPr>
          <a:lstStyle/>
          <a:p>
            <a:pPr algn="l"/>
            <a:r>
              <a:rPr lang="ru-RU" sz="4500" dirty="0">
                <a:latin typeface="Arial Narrow" panose="020B0606020202030204" pitchFamily="34" charset="0"/>
              </a:rPr>
              <a:t>Размеры подушевого норматива финансирования среднего образования  </a:t>
            </a:r>
            <a:br>
              <a:rPr lang="ru-RU" sz="4500" dirty="0">
                <a:latin typeface="Arial Narrow" panose="020B0606020202030204" pitchFamily="34" charset="0"/>
              </a:rPr>
            </a:br>
            <a:r>
              <a:rPr lang="ru-RU" sz="4500" dirty="0">
                <a:latin typeface="Arial Narrow" panose="020B0606020202030204" pitchFamily="34" charset="0"/>
              </a:rPr>
              <a:t>на </a:t>
            </a:r>
            <a:r>
              <a:rPr lang="ru-RU" sz="4500" dirty="0" smtClean="0">
                <a:latin typeface="Arial Narrow" panose="020B0606020202030204" pitchFamily="34" charset="0"/>
              </a:rPr>
              <a:t>2023 год</a:t>
            </a:r>
            <a:endParaRPr lang="ru-RU" sz="45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66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361774"/>
              </p:ext>
            </p:extLst>
          </p:nvPr>
        </p:nvGraphicFramePr>
        <p:xfrm>
          <a:off x="311484" y="1230266"/>
          <a:ext cx="9283032" cy="4878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9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995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419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035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05165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4239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727977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образования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4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4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769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4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4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0169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429 888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743 964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816 299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2 138 142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01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589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579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1 063 346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975 687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2 648 919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078998367"/>
                  </a:ext>
                </a:extLst>
              </a:tr>
              <a:tr h="3801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705 636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1 295 460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1 034 482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3 159 237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25477918"/>
                  </a:ext>
                </a:extLst>
              </a:tr>
              <a:tr h="373147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449 359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774 129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848 606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2 215 895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31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614 560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1 104 531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1 013 380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2 743 932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969896356"/>
                  </a:ext>
                </a:extLst>
              </a:tr>
              <a:tr h="3731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734 622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1 344 655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1 074 161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3 271 493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544510622"/>
                  </a:ext>
                </a:extLst>
              </a:tr>
              <a:tr h="314035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538 417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938 340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1 027 870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2 714 533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140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742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340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1 346 186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1 230 493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363 861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907147222"/>
                  </a:ext>
                </a:extLst>
              </a:tr>
              <a:tr h="3140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890 543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1 642 592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1 305 236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4 012 606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78778325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33475" y="171558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Размеры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подушевого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норматива финансирования среднего образования  </a:t>
            </a:r>
            <a:b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государственных учреждений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2023 год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70189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3814357043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=""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/>
          </a:bodyPr>
          <a:lstStyle/>
          <a:p>
            <a:pPr algn="l"/>
            <a:r>
              <a:rPr lang="ru-RU" sz="4500" dirty="0">
                <a:latin typeface="Arial Narrow" panose="020B0606020202030204" pitchFamily="34" charset="0"/>
              </a:rPr>
              <a:t>Размеры подушевого норматива финансирования среднего образования  </a:t>
            </a:r>
            <a:br>
              <a:rPr lang="ru-RU" sz="4500" dirty="0">
                <a:latin typeface="Arial Narrow" panose="020B0606020202030204" pitchFamily="34" charset="0"/>
              </a:rPr>
            </a:br>
            <a:r>
              <a:rPr lang="ru-RU" sz="4500" dirty="0">
                <a:latin typeface="Arial Narrow" panose="020B0606020202030204" pitchFamily="34" charset="0"/>
              </a:rPr>
              <a:t>на </a:t>
            </a:r>
            <a:r>
              <a:rPr lang="ru-RU" sz="4500" dirty="0" smtClean="0">
                <a:latin typeface="Arial Narrow" panose="020B0606020202030204" pitchFamily="34" charset="0"/>
              </a:rPr>
              <a:t>2024 год</a:t>
            </a:r>
            <a:endParaRPr lang="ru-RU" sz="45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33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9133081"/>
              </p:ext>
            </p:extLst>
          </p:nvPr>
        </p:nvGraphicFramePr>
        <p:xfrm>
          <a:off x="311484" y="1230266"/>
          <a:ext cx="9283032" cy="4878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9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995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419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035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05165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4239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727977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образования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4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4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769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4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4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0169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433 249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747 615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819 661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2 139 884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01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592 941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1 066 999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979 049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2 650 661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078998367"/>
                  </a:ext>
                </a:extLst>
              </a:tr>
              <a:tr h="3801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708 998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1 299 113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1 037 843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3 160 979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25477918"/>
                  </a:ext>
                </a:extLst>
              </a:tr>
              <a:tr h="373147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453 549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778 945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853 199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2 220 295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31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618 923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1 109 693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1 018 142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2 748 873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969896356"/>
                  </a:ext>
                </a:extLst>
              </a:tr>
              <a:tr h="3731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739 110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1 350 067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1 078 985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3 276 976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544510622"/>
                  </a:ext>
                </a:extLst>
              </a:tr>
              <a:tr h="314035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541 778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941 991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1 031 231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2 716 275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140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745 702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1 349 839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1 233 854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3 365 604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907147222"/>
                  </a:ext>
                </a:extLst>
              </a:tr>
              <a:tr h="3140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893 905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1 646 245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1 308 597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4 014 349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78778325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33475" y="171558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Размеры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подушевого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норматива финансирования среднего образования  </a:t>
            </a:r>
            <a:b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государственных учреждений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2024 год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70189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2461400680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=""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/>
          </a:bodyPr>
          <a:lstStyle/>
          <a:p>
            <a:pPr algn="l"/>
            <a:r>
              <a:rPr lang="ru-RU" sz="4500" dirty="0">
                <a:latin typeface="Arial Narrow" panose="020B0606020202030204" pitchFamily="34" charset="0"/>
              </a:rPr>
              <a:t>Размеры подушевого норматива финансирования среднего образования  </a:t>
            </a:r>
            <a:br>
              <a:rPr lang="ru-RU" sz="4500" dirty="0">
                <a:latin typeface="Arial Narrow" panose="020B0606020202030204" pitchFamily="34" charset="0"/>
              </a:rPr>
            </a:br>
            <a:r>
              <a:rPr lang="ru-RU" sz="4500" dirty="0">
                <a:latin typeface="Arial Narrow" panose="020B0606020202030204" pitchFamily="34" charset="0"/>
              </a:rPr>
              <a:t>на </a:t>
            </a:r>
            <a:r>
              <a:rPr lang="ru-RU" sz="4500" dirty="0" smtClean="0">
                <a:latin typeface="Arial Narrow" panose="020B0606020202030204" pitchFamily="34" charset="0"/>
              </a:rPr>
              <a:t>2025 </a:t>
            </a:r>
            <a:r>
              <a:rPr lang="ru-RU" sz="4500" dirty="0" smtClean="0">
                <a:latin typeface="Arial Narrow" panose="020B0606020202030204" pitchFamily="34" charset="0"/>
              </a:rPr>
              <a:t>год</a:t>
            </a:r>
            <a:endParaRPr lang="ru-RU" sz="45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8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632687"/>
              </p:ext>
            </p:extLst>
          </p:nvPr>
        </p:nvGraphicFramePr>
        <p:xfrm>
          <a:off x="311484" y="1230266"/>
          <a:ext cx="9283032" cy="5047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9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995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419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035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05165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4239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727977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образования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4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4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4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769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4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4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0169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436 582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751 236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822 994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2 141 612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01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596 274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1 070 620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982 382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2 652 389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078998367"/>
                  </a:ext>
                </a:extLst>
              </a:tr>
              <a:tr h="3801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712 331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1 302 734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1 041 176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3 162 707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25477918"/>
                  </a:ext>
                </a:extLst>
              </a:tr>
              <a:tr h="373147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457 705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783 722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857 754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2 224 659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31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623 250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1 114 812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1 022 865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2 753 774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969896356"/>
                  </a:ext>
                </a:extLst>
              </a:tr>
              <a:tr h="5426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743 562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1 355 436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1 083 770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3 282 413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544510622"/>
                  </a:ext>
                </a:extLst>
              </a:tr>
              <a:tr h="314035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545 112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945 613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1 034 565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2 718 003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140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749 036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1 353 461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1 237 188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3 367 332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907147222"/>
                  </a:ext>
                </a:extLst>
              </a:tr>
              <a:tr h="3140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897 239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1 649 867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1 311 931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4 016 077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78778325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33475" y="171558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Размеры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подушевого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норматива финансирования среднего образования  </a:t>
            </a:r>
            <a:b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государственных учреждений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70189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4118730077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Тема Office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622</Words>
  <Application>Microsoft Office PowerPoint</Application>
  <PresentationFormat>Лист A4 (210x297 мм)</PresentationFormat>
  <Paragraphs>228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Размеры подушевого норматива финансирования среднего образования   на 2022 год</vt:lpstr>
      <vt:lpstr>Презентация PowerPoint</vt:lpstr>
      <vt:lpstr>Размеры подушевого норматива финансирования среднего образования   на 2023 год</vt:lpstr>
      <vt:lpstr>Презентация PowerPoint</vt:lpstr>
      <vt:lpstr>Размеры подушевого норматива финансирования среднего образования   на 2024 год</vt:lpstr>
      <vt:lpstr>Презентация PowerPoint</vt:lpstr>
      <vt:lpstr>Размеры подушевого норматива финансирования среднего образования   на 2025 год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Размеры подушевого норматива финансирования среднего образования   на 2021 год</dc:title>
  <dc:creator>Балгабаева Гульнар Какимовна</dc:creator>
  <cp:lastModifiedBy>Анджела Маратовна Нуркенова</cp:lastModifiedBy>
  <cp:revision>15</cp:revision>
  <dcterms:created xsi:type="dcterms:W3CDTF">2021-02-03T11:16:43Z</dcterms:created>
  <dcterms:modified xsi:type="dcterms:W3CDTF">2024-05-14T09:39:20Z</dcterms:modified>
</cp:coreProperties>
</file>