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ЖАН БАСЫНА ШАҚҚАНДАҒЫ ҚАРЖЫЛАНДЫРУ НОРМАТИВІ · 2027 ЖЫЛ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12639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 жылға арналған орта білім беруді қаржыландырудың жан басына шаққандағы нормативінің мөлшері</a:t>
            </a:r>
            <a:b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</a:b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99281" y="3315950"/>
            <a:ext cx="7194550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(ШЖҚ МК ұйымдық-құқықтық нысандағы мектептер және жұмыс істеп тұрған жекеменшік мектептер үшін)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АЕК, 2027 жыл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теңге*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Өңірлер топтары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2756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 топ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Елді мекен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қала және ауыл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461992"/>
            <a:ext cx="10266485" cy="8762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2027 жылға арналған АЕК мәні Қазақстан Республикасының 2027–2029 жылдарға арналған әлеуметтік-экономикалық даму болжамына сәйкес келтірілген. АЕК-тің түпкілікті мөлшері республикалық бюджеттің тиісті параметрлерін бекіту кезінде өзгертілуі мүмкін.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НОРМАТИВТЕР ҚҰРЫЛЫМЫ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Нормативтер өңірлердің бес тобы үшін белгіленген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5694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66548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Атырау, Қостанай, Маңғыстау облыстары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13161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09600" y="226050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249091"/>
            <a:ext cx="106479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Ақтөбе, Алматы, Батыс Қазақстан, Қарағанды, Түркістан облыстары, Жетісу, Ұлытау облыстары, Алматы, Астана, Шымкент қалалары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28465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09600" y="29640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0726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Шығыс Қазақстан, Павлодар, Солтүстік Қазақстан облыстары, Абай облысы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353873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09600" y="365621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376475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Ақмола, Жамбыл облыстары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09600" y="42308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09600" y="43483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44600" y="44569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Қызылорда облысы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8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1-ТОП · ШЖҚ МК ЖӘНЕ ЖҰМЫС ІСТЕП ТҰРҒАН ЖЕКЕМЕНШІК МЕКТЕПТЕР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Атырау, Қостанай, Маңғыстау облыстары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89384" y="1291233"/>
            <a:ext cx="4203183" cy="299641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89384" y="1629569"/>
            <a:ext cx="2033663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010348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023048" y="1629569"/>
            <a:ext cx="2194917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05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Ерекше білім беру қажеттіліктері бар оқушылар </a:t>
            </a:r>
          </a:p>
          <a:p>
            <a:pPr marL="0" indent="0" algn="ctr">
              <a:lnSpc>
                <a:spcPts val="1440"/>
              </a:lnSpc>
              <a:buNone/>
            </a:pPr>
            <a:r>
              <a:rPr lang="kk-KZ" sz="105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(ИНКЛЮЗИВ)</a:t>
            </a:r>
          </a:p>
        </p:txBody>
      </p:sp>
      <p:sp>
        <p:nvSpPr>
          <p:cNvPr id="11" name="Shape 9"/>
          <p:cNvSpPr/>
          <p:nvPr/>
        </p:nvSpPr>
        <p:spPr>
          <a:xfrm>
            <a:off x="7205266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217967" y="1291233"/>
            <a:ext cx="2182216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436398" y="1291233"/>
            <a:ext cx="2146002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Үйде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870901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463 579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594 418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779 147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1 040 825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849 990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977 019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623 270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822 277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1 098 529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1 496 543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1 009 378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1 165 483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739 327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987 702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1 330 643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1 827 393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1 068 172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1 235 003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487 306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620 615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815 291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1 081 909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888 622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1 015 651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653 395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856 169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1 147 469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1 553 017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1 054 264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1 210 370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774 102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1 027 181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1 388 883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1 895 041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1 115 365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1 282 196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572 109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720 018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973 524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1 269 342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1 061 561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1 188 591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776 032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1 001 080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1 381 370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1 831 466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1 264 185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1 420 290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924 235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1 205 129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1 677 776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2 239 564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1 338 927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1 505 758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8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47477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9677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2-ТОП · ШЖҚ МК ЖӘНЕ ЖҰМЫС ІСТЕП ТҰРҒАН ЖЕКЕМЕНШІК МЕКТЕПТЕР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643232"/>
            <a:ext cx="10360152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Ақтөбе, Алматы, Батыс Қазақстан, Қарағанды, Түркістан облыстары, Жетісу, Ұлытау облыстары, Алматы, Астана, Шымкент қалалары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002359" y="1326753"/>
            <a:ext cx="4202908" cy="332284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22"/>
              </a:lnSpc>
              <a:buNone/>
            </a:pPr>
            <a:r>
              <a:rPr lang="kk-KZ" sz="1159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59" dirty="0"/>
          </a:p>
        </p:txBody>
      </p:sp>
      <p:sp>
        <p:nvSpPr>
          <p:cNvPr id="6" name="Shape 4"/>
          <p:cNvSpPr/>
          <p:nvPr/>
        </p:nvSpPr>
        <p:spPr>
          <a:xfrm>
            <a:off x="7379494" y="1377553"/>
            <a:ext cx="0" cy="33228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1114008" y="1089858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002358" y="1709837"/>
            <a:ext cx="2131420" cy="467717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57348" rIns="97504" bIns="57348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205266" y="1709837"/>
            <a:ext cx="0" cy="505817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243366" y="1326753"/>
            <a:ext cx="2144118" cy="850801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709837"/>
            <a:ext cx="0" cy="505817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412883" y="1326753"/>
            <a:ext cx="2169517" cy="850801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Үйде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266427"/>
              </p:ext>
            </p:extLst>
          </p:nvPr>
        </p:nvGraphicFramePr>
        <p:xfrm>
          <a:off x="622300" y="2228354"/>
          <a:ext cx="10960103" cy="3867649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6755">
                <a:tc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kk-KZ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55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ru-RU" sz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00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468 272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599 111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783 840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1 045 518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854 683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981 712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627 963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826 970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1 103 222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1 501 236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1 014 071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1 170 176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744 020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992 395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1 335 336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1 832 086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1 072 865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1 239 696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755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491 999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625 308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819 984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1 086 602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893 315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1 020 344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658 088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860 862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1 152 162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1 557 710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1 058 957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1 215 063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778 795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1 031 874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1 393 576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1 899 734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1 120 058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1 286 889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755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576 802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724 711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978 217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1 274 035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1 066 254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1 193 284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780 725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1 005 773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1 386 063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1 836 159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1 268 878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1 424 983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854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928 928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1 209 822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1 682 469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2 244 257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1 343 620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1 510 451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8</a:t>
            </a:r>
            <a:endParaRPr lang="en-US" sz="12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06B3D6AC-50CE-44BC-9ECE-E24CE878CA09}"/>
              </a:ext>
            </a:extLst>
          </p:cNvPr>
          <p:cNvSpPr/>
          <p:nvPr/>
        </p:nvSpPr>
        <p:spPr>
          <a:xfrm>
            <a:off x="5146477" y="1697137"/>
            <a:ext cx="2058789" cy="480417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Ерекше білім беру қажеттіліктері бар оқушылар </a:t>
            </a:r>
          </a:p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(ИНКЛЮЗИВ)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3-ТОП · ШЖҚ МК ЖӘНЕ ЖҰМЫС ІСТЕП ТҰРҒАН ЖЕКЕМЕНШІК МЕКТЕПТЕР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Шығыс Қазақстан, Павлодар, Солтүстік Қазақстан облыстары, Абай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73287" y="1265833"/>
            <a:ext cx="4306293" cy="338336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1126707" y="996156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73288" y="1629569"/>
            <a:ext cx="2146104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55606" y="1629569"/>
            <a:ext cx="2123975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Ерекше білім беру қажеттіліктері бар оқушылар </a:t>
            </a:r>
          </a:p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(ИНКЛЮЗИВ)</a:t>
            </a:r>
          </a:p>
        </p:txBody>
      </p:sp>
      <p:sp>
        <p:nvSpPr>
          <p:cNvPr id="12" name="Text 10"/>
          <p:cNvSpPr/>
          <p:nvPr/>
        </p:nvSpPr>
        <p:spPr>
          <a:xfrm>
            <a:off x="7306409" y="1257300"/>
            <a:ext cx="2057560" cy="887413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412883" y="1257300"/>
            <a:ext cx="2169517" cy="887413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Үйде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74744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475 311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606 150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790 879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1 052 557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861 722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988 751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635 002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834 009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1 110 261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1 508 275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1 021 110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1 177 215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751 059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999 434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1 342 375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1 839 125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1 079 904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1 246 735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499 038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632 347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827 023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1 093 641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900 354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1 027 383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665 127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867 901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1 159 201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1 564 749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1 065 996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1 222 102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785 834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1 038 913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1 400 615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1 906 773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1 127 097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1 293 928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583 841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731 750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985 256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1 281 074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1 073 293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1 200 323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787 764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1 012 812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1 393 102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1 843 198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1 275 917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1 432 022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935 967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1 216 861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1 689 508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2 251 296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1 350 659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1 517 490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8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4-ТОП · ШЖҚ МК ЖӘНЕ ЖҰМЫС ІСТЕП ТҰРҒАН ЖЕКЕМЕНШІК МЕКТЕПТЕР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Ақмола, Жамбыл облыстары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73288" y="1223665"/>
            <a:ext cx="4307721" cy="393204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1160264" y="996156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73287" y="1629569"/>
            <a:ext cx="2150905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6892" y="1629569"/>
            <a:ext cx="2156818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Ерекше білім беру қажеттіліктері бар оқушылар </a:t>
            </a:r>
          </a:p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(ИНКЛЮЗИВ)</a:t>
            </a:r>
          </a:p>
        </p:txBody>
      </p:sp>
      <p:sp>
        <p:nvSpPr>
          <p:cNvPr id="12" name="Text 10"/>
          <p:cNvSpPr/>
          <p:nvPr/>
        </p:nvSpPr>
        <p:spPr>
          <a:xfrm>
            <a:off x="7306409" y="1223665"/>
            <a:ext cx="2081074" cy="921048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412883" y="1223665"/>
            <a:ext cx="2169517" cy="921048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Үйде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91513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477 658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608 497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793 226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1 054 904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864 069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991 098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637 349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836 356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1 112 608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1 510 622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1 023 457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1 179 562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753 406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1 001 781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1 344 722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1 841 472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1 082 251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1 249 082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501 385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634 694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829 370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1 095 988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902 701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1 029 730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667 474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870 248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1 161 548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1 567 096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1 068 343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1 224 449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788 181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1 041 260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1 402 962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1 909 120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1 129 444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1 296 275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586 188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734 097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987 603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1 283 421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1 075 640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1 202 670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790 111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1 015 159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1 395 449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1 845 545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1 278 264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1 434 369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938 314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1 219 208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1 691 855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2 253 643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1 353 006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1 519 837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8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5-ТОП · ШЖҚ МК ЖӘНЕ ЖҰМЫС ІСТЕП ТҰРҒАН ЖЕКЕМЕНШІК МЕКТЕПТЕР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Қызылорда облысы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94897" y="1274267"/>
            <a:ext cx="4239562" cy="338336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09600" y="1867892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73288" y="1629569"/>
            <a:ext cx="2182218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оқушылар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68205" y="1629569"/>
            <a:ext cx="2080276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Ерекше білім беру қажеттіліктері бар оқушылар </a:t>
            </a:r>
          </a:p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(ИНКЛЮЗИВ)</a:t>
            </a:r>
          </a:p>
        </p:txBody>
      </p:sp>
      <p:sp>
        <p:nvSpPr>
          <p:cNvPr id="12" name="Text 10"/>
          <p:cNvSpPr/>
          <p:nvPr/>
        </p:nvSpPr>
        <p:spPr>
          <a:xfrm>
            <a:off x="7256066" y="1291233"/>
            <a:ext cx="2151703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450984" y="1291233"/>
            <a:ext cx="2131416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Үйде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236255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484 697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615 536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800 265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1 061 943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871 108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998 137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644 388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843 395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1 119 647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1 517 661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1 030 496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1 186 601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760 445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1 008 820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1 351 761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1 848 511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1 089 290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1 256 121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508 424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641 733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836 409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1 103 027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909 740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1 036 769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674 513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877 287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1 168 587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1 574 135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1 075 382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1 231 488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795 220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1 048 299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1 410 001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1 916 159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1 136 483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1 303 314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593 227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741 136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994 642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1 290 460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1 082 679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1 209 709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797 150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1 022 198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1 402 488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1 852 584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1 285 303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1 441 408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945 353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1 226 247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1 698 894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2 260 682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1 360 045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1 526 876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 / 8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ЖЕКЕ МЕКТЕПТЕР · 2027 ЖЫЛ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Жеке мектептерге арналған амортизациялық компоненттер*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127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207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207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Мектеп құрылысына жұмсалған шығындарды өтеу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20750" y="2871192"/>
            <a:ext cx="246022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450 528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338097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kk-KZ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20750" y="3607792"/>
            <a:ext cx="848122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96 АЕК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261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5341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341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Мектепті реконструкциялауға жұмсалған шығындарды өтеу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34150" y="2871192"/>
            <a:ext cx="233828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220 571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87243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kk-KZ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34150" y="3607792"/>
            <a:ext cx="848122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47 АЕК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09600" y="4556423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нақты контингент бойынша, бірақ жобалық қуаттан аспайтын мөлшерде төленеді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15108" y="4845249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2027 жылға арналған АЕК бойынша есеп — 4 693 теңге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 / 8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1612</Words>
  <Application>Microsoft Office PowerPoint</Application>
  <PresentationFormat>Широкоэкранный</PresentationFormat>
  <Paragraphs>579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2027 жылға арналған орта білім беруді қаржыландырудың жан басына шаққандағы нормативінің мөлшері </vt:lpstr>
      <vt:lpstr>Нормативтер өңірлердің бес тобы үшін белгіленген</vt:lpstr>
      <vt:lpstr>Атырау, Қостанай, Маңғыстау облыстары</vt:lpstr>
      <vt:lpstr>Ақтөбе, Алматы, Батыс Қазақстан, Қарағанды, Түркістан облыстары, Жетісу, Ұлытау облыстары, Алматы, Астана, Шымкент қалалары</vt:lpstr>
      <vt:lpstr>Шығыс Қазақстан, Павлодар, Солтүстік Қазақстан облыстары, Абай облысы</vt:lpstr>
      <vt:lpstr>Ақмола, Жамбыл облыстары</vt:lpstr>
      <vt:lpstr>Қызылорда облысы</vt:lpstr>
      <vt:lpstr>Жеке мектептерге арналған амортизациялық компоненттер*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9</cp:revision>
  <cp:lastPrinted>2026-10-06T10:11:16Z</cp:lastPrinted>
  <dcterms:created xsi:type="dcterms:W3CDTF">2026-10-06T09:55:49Z</dcterms:created>
  <dcterms:modified xsi:type="dcterms:W3CDTF">2026-10-06T10:53:21Z</dcterms:modified>
</cp:coreProperties>
</file>