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862" r:id="rId1"/>
  </p:sldMasterIdLst>
  <p:notesMasterIdLst>
    <p:notesMasterId r:id="rId6"/>
  </p:notesMasterIdLst>
  <p:sldIdLst>
    <p:sldId id="378" r:id="rId2"/>
    <p:sldId id="370" r:id="rId3"/>
    <p:sldId id="372" r:id="rId4"/>
    <p:sldId id="371" r:id="rId5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8C0F"/>
    <a:srgbClr val="2B8D71"/>
    <a:srgbClr val="38BA95"/>
    <a:srgbClr val="7358D4"/>
    <a:srgbClr val="D78123"/>
    <a:srgbClr val="8E79DD"/>
    <a:srgbClr val="6042CE"/>
    <a:srgbClr val="1C11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73" autoAdjust="0"/>
    <p:restoredTop sz="97826" autoAdjust="0"/>
  </p:normalViewPr>
  <p:slideViewPr>
    <p:cSldViewPr snapToGrid="0">
      <p:cViewPr varScale="1">
        <p:scale>
          <a:sx n="77" d="100"/>
          <a:sy n="77" d="100"/>
        </p:scale>
        <p:origin x="96" y="82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9" y="0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75CFD1CB-B1BE-4DF5-9381-DAF449A9B074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4538"/>
            <a:ext cx="53784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8"/>
            <a:ext cx="5438140" cy="4466987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7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9" y="9428587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C54A35FF-D3BD-4E49-BEF3-E83BAE73A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203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395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378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931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291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963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675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714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407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698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037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735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15.11.2023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731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0755250"/>
              </p:ext>
            </p:extLst>
          </p:nvPr>
        </p:nvGraphicFramePr>
        <p:xfrm>
          <a:off x="399276" y="1268760"/>
          <a:ext cx="9156236" cy="4007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6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31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3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3196">
                  <a:extLst>
                    <a:ext uri="{9D8B030D-6E8A-4147-A177-3AD203B41FA5}">
                      <a16:colId xmlns:a16="http://schemas.microsoft.com/office/drawing/2014/main" val="1164200188"/>
                    </a:ext>
                  </a:extLst>
                </a:gridCol>
                <a:gridCol w="9518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1886">
                  <a:extLst>
                    <a:ext uri="{9D8B030D-6E8A-4147-A177-3AD203B41FA5}">
                      <a16:colId xmlns:a16="http://schemas.microsoft.com/office/drawing/2014/main" val="156924929"/>
                    </a:ext>
                  </a:extLst>
                </a:gridCol>
                <a:gridCol w="11331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3198">
                  <a:extLst>
                    <a:ext uri="{9D8B030D-6E8A-4147-A177-3AD203B41FA5}">
                      <a16:colId xmlns:a16="http://schemas.microsoft.com/office/drawing/2014/main" val="221013355"/>
                    </a:ext>
                  </a:extLst>
                </a:gridCol>
              </a:tblGrid>
              <a:tr h="120019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Город</a:t>
                      </a:r>
                    </a:p>
                  </a:txBody>
                  <a:tcPr marL="99060" marR="99060" vert="vert27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Группа затратности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Обычное</a:t>
                      </a:r>
                      <a:r>
                        <a:rPr lang="ru-RU" sz="1400" baseline="0" dirty="0">
                          <a:latin typeface="Arial Narrow" pitchFamily="34" charset="0"/>
                        </a:rPr>
                        <a:t> обучение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ИНКЛЮЗИВ</a:t>
                      </a:r>
                    </a:p>
                  </a:txBody>
                  <a:tcPr marL="99060" marR="9906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Индивидуальное обучение</a:t>
                      </a:r>
                    </a:p>
                  </a:txBody>
                  <a:tcPr marL="99060" marR="9906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145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581711"/>
                  </a:ext>
                </a:extLst>
              </a:tr>
              <a:tr h="582145">
                <a:tc rowSpan="4"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387 665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434 292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648 938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742 191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1 154 103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1 363 972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34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395 049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441 276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663 706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756 959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1 161 487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1 371 356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4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435 661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482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 288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744 930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838 183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1 202 099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1 411 968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7474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4FD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527 691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574 588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929 530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1 022 783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1 294 399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1 504 268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72481" y="116632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Размеры подушевого норматива финансирования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ТиПО</a:t>
            </a: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  <a:p>
            <a:pPr algn="ctr" defTabSz="914400"/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для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Мангистауской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области,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г.Алматы</a:t>
            </a: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43749" y="991764"/>
            <a:ext cx="5629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1200" i="1" dirty="0">
                <a:solidFill>
                  <a:srgbClr val="002060"/>
                </a:solidFill>
                <a:latin typeface="Arial Narrow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906832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992563"/>
              </p:ext>
            </p:extLst>
          </p:nvPr>
        </p:nvGraphicFramePr>
        <p:xfrm>
          <a:off x="350490" y="1268760"/>
          <a:ext cx="9205023" cy="51500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13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27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92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9234">
                  <a:extLst>
                    <a:ext uri="{9D8B030D-6E8A-4147-A177-3AD203B41FA5}">
                      <a16:colId xmlns:a16="http://schemas.microsoft.com/office/drawing/2014/main" val="1718114114"/>
                    </a:ext>
                  </a:extLst>
                </a:gridCol>
                <a:gridCol w="9569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2753">
                  <a:extLst>
                    <a:ext uri="{9D8B030D-6E8A-4147-A177-3AD203B41FA5}">
                      <a16:colId xmlns:a16="http://schemas.microsoft.com/office/drawing/2014/main" val="3700329024"/>
                    </a:ext>
                  </a:extLst>
                </a:gridCol>
                <a:gridCol w="11934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9236">
                  <a:extLst>
                    <a:ext uri="{9D8B030D-6E8A-4147-A177-3AD203B41FA5}">
                      <a16:colId xmlns:a16="http://schemas.microsoft.com/office/drawing/2014/main" val="1582375754"/>
                    </a:ext>
                  </a:extLst>
                </a:gridCol>
              </a:tblGrid>
              <a:tr h="86410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Город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Группа затратности</a:t>
                      </a: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Обычное</a:t>
                      </a:r>
                      <a:r>
                        <a:rPr lang="ru-RU" sz="1400" baseline="0" dirty="0">
                          <a:latin typeface="Arial Narrow" pitchFamily="34" charset="0"/>
                        </a:rPr>
                        <a:t> обучение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ИНКЛЮЗИВ</a:t>
                      </a: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Индивидуальное обучение</a:t>
                      </a:r>
                    </a:p>
                  </a:txBody>
                  <a:tcPr marL="99060" marR="9906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526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2816059"/>
                  </a:ext>
                </a:extLst>
              </a:tr>
              <a:tr h="324103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406 125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452 752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667 398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760 651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1 172 563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382 432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18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413 509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460 136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682 166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775 419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1 179 947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1 389 816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126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454 121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500 748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763 390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856 643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1 220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559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1 430 428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4496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4FD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546 421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593 048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947 990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1 041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243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1 312 859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1 522 728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5673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428 314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474 940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703 488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796 741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1 244 575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1 454 444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435 698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482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324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718 256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811 509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1 251 959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1 461 828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476 310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522 936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799 480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892 733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1 292 571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1 502 440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568 610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615 236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984 080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1 077 333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1 384 871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1 594 740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0040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493 667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540 294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822 072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915 325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1 466 275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1 676 144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501 051 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547 678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836 840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930 093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1 473 659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1 683 528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126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541 663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588 290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918 064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1 011 317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1 514 271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1 724 140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6504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633 963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680 590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1 102 664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1 195 917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1 606 571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1 816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440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72481" y="190381"/>
            <a:ext cx="94390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Размеры подушевого норматива финансирования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ТиПО</a:t>
            </a: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  <a:p>
            <a:pPr algn="ctr" defTabSz="914400"/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Алматинской, Актюбинской, Атырауской, Жамбылской,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Жетысуской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, Карагандинской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, Кызылординской,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Туркестанской,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Улытауской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областей,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гг.Астана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и Шымкент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943749" y="991764"/>
            <a:ext cx="5629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1200" i="1" dirty="0">
                <a:solidFill>
                  <a:srgbClr val="002060"/>
                </a:solidFill>
                <a:latin typeface="Arial Narrow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3219918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290774"/>
              </p:ext>
            </p:extLst>
          </p:nvPr>
        </p:nvGraphicFramePr>
        <p:xfrm>
          <a:off x="350491" y="1268760"/>
          <a:ext cx="9156235" cy="5118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65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62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43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4242">
                  <a:extLst>
                    <a:ext uri="{9D8B030D-6E8A-4147-A177-3AD203B41FA5}">
                      <a16:colId xmlns:a16="http://schemas.microsoft.com/office/drawing/2014/main" val="3214378383"/>
                    </a:ext>
                  </a:extLst>
                </a:gridCol>
                <a:gridCol w="12142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34321">
                  <a:extLst>
                    <a:ext uri="{9D8B030D-6E8A-4147-A177-3AD203B41FA5}">
                      <a16:colId xmlns:a16="http://schemas.microsoft.com/office/drawing/2014/main" val="495557480"/>
                    </a:ext>
                  </a:extLst>
                </a:gridCol>
                <a:gridCol w="11092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7126">
                  <a:extLst>
                    <a:ext uri="{9D8B030D-6E8A-4147-A177-3AD203B41FA5}">
                      <a16:colId xmlns:a16="http://schemas.microsoft.com/office/drawing/2014/main" val="538205326"/>
                    </a:ext>
                  </a:extLst>
                </a:gridCol>
              </a:tblGrid>
              <a:tr h="114773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Город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Группа затратности</a:t>
                      </a: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Обычное</a:t>
                      </a:r>
                      <a:r>
                        <a:rPr lang="ru-RU" sz="1400" baseline="0" dirty="0">
                          <a:latin typeface="Arial Narrow" pitchFamily="34" charset="0"/>
                        </a:rPr>
                        <a:t> обучение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ИНКЛЮЗИВ</a:t>
                      </a: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Индивидуальное обучение</a:t>
                      </a:r>
                    </a:p>
                  </a:txBody>
                  <a:tcPr marL="99060" marR="9906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636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2522859"/>
                  </a:ext>
                </a:extLst>
              </a:tr>
              <a:tr h="430487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431 969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478 596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693 242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786 495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1 198 407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1 408 276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8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439 353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485 980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708 010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801 263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1 205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791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1 415 660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8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479 965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526 592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789 234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882 487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1 246 403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1 456 272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848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4FD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572 265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618 892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973 834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1 067 087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1 338 703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1 548 572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9137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454 158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500 784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729 332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786 495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1 270 419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1 480 288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822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461 542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508 168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744 100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801 263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1 277 803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1 487 672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822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502 154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548 780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825 324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882 487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1 318 415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1 528 284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8220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594 454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641 080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1 009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924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1 067 087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1 410 715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1 620 584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943749" y="991764"/>
            <a:ext cx="5629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1200" i="1" dirty="0">
                <a:solidFill>
                  <a:srgbClr val="002060"/>
                </a:solidFill>
                <a:latin typeface="Arial Narrow" pitchFamily="34" charset="0"/>
              </a:rPr>
              <a:t>тенге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2481" y="190381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Размеры подушевого норматива финансирования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ТиПО</a:t>
            </a: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  <a:p>
            <a:pPr algn="ctr" defTabSz="914400"/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для  Западно-Казахстанской,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Костанайской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, Павлодарской, Северо-Казахстанской областей</a:t>
            </a:r>
          </a:p>
        </p:txBody>
      </p:sp>
    </p:spTree>
    <p:extLst>
      <p:ext uri="{BB962C8B-B14F-4D97-AF65-F5344CB8AC3E}">
        <p14:creationId xmlns:p14="http://schemas.microsoft.com/office/powerpoint/2010/main" val="1789950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988922"/>
              </p:ext>
            </p:extLst>
          </p:nvPr>
        </p:nvGraphicFramePr>
        <p:xfrm>
          <a:off x="350491" y="1268760"/>
          <a:ext cx="9156235" cy="5063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65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31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3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3196">
                  <a:extLst>
                    <a:ext uri="{9D8B030D-6E8A-4147-A177-3AD203B41FA5}">
                      <a16:colId xmlns:a16="http://schemas.microsoft.com/office/drawing/2014/main" val="1181446407"/>
                    </a:ext>
                  </a:extLst>
                </a:gridCol>
                <a:gridCol w="9518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1886">
                  <a:extLst>
                    <a:ext uri="{9D8B030D-6E8A-4147-A177-3AD203B41FA5}">
                      <a16:colId xmlns:a16="http://schemas.microsoft.com/office/drawing/2014/main" val="4287425436"/>
                    </a:ext>
                  </a:extLst>
                </a:gridCol>
                <a:gridCol w="11331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3198">
                  <a:extLst>
                    <a:ext uri="{9D8B030D-6E8A-4147-A177-3AD203B41FA5}">
                      <a16:colId xmlns:a16="http://schemas.microsoft.com/office/drawing/2014/main" val="46824874"/>
                    </a:ext>
                  </a:extLst>
                </a:gridCol>
              </a:tblGrid>
              <a:tr h="113533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Город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Группа затратности</a:t>
                      </a: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Обычное</a:t>
                      </a:r>
                      <a:r>
                        <a:rPr lang="ru-RU" sz="1400" baseline="0" dirty="0">
                          <a:latin typeface="Arial Narrow" pitchFamily="34" charset="0"/>
                        </a:rPr>
                        <a:t> обучение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ИНКЛЮЗИВ</a:t>
                      </a: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Индивидуальное обучение</a:t>
                      </a:r>
                    </a:p>
                  </a:txBody>
                  <a:tcPr marL="99060" marR="9906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283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8409180"/>
                  </a:ext>
                </a:extLst>
              </a:tr>
              <a:tr h="425836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468 889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515 516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730 162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823 415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1 235 327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1 445 196 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4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476 273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522 900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744 930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838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183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1 242 711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1 452 580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4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516 885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563 512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826 154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919 407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1 283 323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1 493 192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474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4FD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609 185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655 812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010 754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1 104 007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1 375 623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1 585 492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4177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491 078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537 704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766 252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859 505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1 307 339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1 517 208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305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498 462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545 088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781 020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874 273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1 314 723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1 524 592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305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539 074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585 700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862 244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955 497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1 355 335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1 565 204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3054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631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374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678 000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1 046 844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1 140 097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1 447 635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1 657 504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943749" y="991764"/>
            <a:ext cx="5629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1200" i="1" dirty="0">
                <a:solidFill>
                  <a:srgbClr val="002060"/>
                </a:solidFill>
                <a:latin typeface="Arial Narrow" pitchFamily="34" charset="0"/>
              </a:rPr>
              <a:t>тенге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0491" y="160766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Размеры подушевого норматива финансирования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ТиПО</a:t>
            </a: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  <a:p>
            <a:pPr algn="ctr" defTabSz="914400"/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для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Акмолинской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Абайской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, Восточно-Казахстанской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областей</a:t>
            </a:r>
          </a:p>
        </p:txBody>
      </p:sp>
    </p:spTree>
    <p:extLst>
      <p:ext uri="{BB962C8B-B14F-4D97-AF65-F5344CB8AC3E}">
        <p14:creationId xmlns:p14="http://schemas.microsoft.com/office/powerpoint/2010/main" val="20596010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3240</TotalTime>
  <Words>636</Words>
  <Application>Microsoft Office PowerPoint</Application>
  <PresentationFormat>Лист A4 (210x297 мм)</PresentationFormat>
  <Paragraphs>288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Arial Narrow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Formula Funding – Initial Thoughts</dc:title>
  <dc:creator>asus</dc:creator>
  <cp:lastModifiedBy>Айткурманова Куралай Талгатбековна</cp:lastModifiedBy>
  <cp:revision>317</cp:revision>
  <cp:lastPrinted>2022-11-17T05:32:03Z</cp:lastPrinted>
  <dcterms:created xsi:type="dcterms:W3CDTF">2017-05-26T02:45:06Z</dcterms:created>
  <dcterms:modified xsi:type="dcterms:W3CDTF">2023-11-15T06:15:09Z</dcterms:modified>
</cp:coreProperties>
</file>