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848" r:id="rId1"/>
    <p:sldMasterId id="2147483862" r:id="rId2"/>
  </p:sldMasterIdLst>
  <p:notesMasterIdLst>
    <p:notesMasterId r:id="rId8"/>
  </p:notesMasterIdLst>
  <p:sldIdLst>
    <p:sldId id="405" r:id="rId3"/>
    <p:sldId id="348" r:id="rId4"/>
    <p:sldId id="343" r:id="rId5"/>
    <p:sldId id="344" r:id="rId6"/>
    <p:sldId id="345" r:id="rId7"/>
  </p:sldIdLst>
  <p:sldSz cx="9906000" cy="6858000" type="A4"/>
  <p:notesSz cx="6791325" cy="99218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8C0F"/>
    <a:srgbClr val="2B8D71"/>
    <a:srgbClr val="38BA95"/>
    <a:srgbClr val="7358D4"/>
    <a:srgbClr val="D78123"/>
    <a:srgbClr val="8E79DD"/>
    <a:srgbClr val="6042CE"/>
    <a:srgbClr val="1C11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73" autoAdjust="0"/>
    <p:restoredTop sz="97826" autoAdjust="0"/>
  </p:normalViewPr>
  <p:slideViewPr>
    <p:cSldViewPr snapToGrid="0">
      <p:cViewPr varScale="1">
        <p:scale>
          <a:sx n="76" d="100"/>
          <a:sy n="76" d="100"/>
        </p:scale>
        <p:origin x="84" y="23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6852" y="0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/>
          <a:lstStyle>
            <a:lvl1pPr algn="r">
              <a:defRPr sz="1200"/>
            </a:lvl1pPr>
          </a:lstStyle>
          <a:p>
            <a:fld id="{75CFD1CB-B1BE-4DF5-9381-DAF449A9B074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08025" y="744538"/>
            <a:ext cx="537527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76" tIns="45688" rIns="91376" bIns="4568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133" y="4712895"/>
            <a:ext cx="5433060" cy="4464844"/>
          </a:xfrm>
          <a:prstGeom prst="rect">
            <a:avLst/>
          </a:prstGeom>
        </p:spPr>
        <p:txBody>
          <a:bodyPr vert="horz" lIns="91376" tIns="45688" rIns="91376" bIns="4568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4063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6852" y="9424063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 anchor="b"/>
          <a:lstStyle>
            <a:lvl1pPr algn="r">
              <a:defRPr sz="1200"/>
            </a:lvl1pPr>
          </a:lstStyle>
          <a:p>
            <a:fld id="{C54A35FF-D3BD-4E49-BEF3-E83BAE73A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203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86200"/>
            <a:ext cx="9906000" cy="297180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  <a:alpha val="53000"/>
                </a:schemeClr>
              </a:gs>
              <a:gs pos="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 defTabSz="1218987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3887117"/>
            <a:ext cx="8420100" cy="610820"/>
          </a:xfrm>
        </p:spPr>
        <p:txBody>
          <a:bodyPr/>
          <a:lstStyle>
            <a:lvl1pPr algn="ctr">
              <a:defRPr lang="en-US" sz="40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4399020"/>
            <a:ext cx="6934200" cy="7644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4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4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4" y="273052"/>
            <a:ext cx="3259005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5"/>
            <a:ext cx="5537729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4" y="1435103"/>
            <a:ext cx="3259005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46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6" y="4800603"/>
            <a:ext cx="59436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6" y="612775"/>
            <a:ext cx="59436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6" y="5367341"/>
            <a:ext cx="59436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31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08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42"/>
            <a:ext cx="22288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42"/>
            <a:ext cx="65214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97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F6E9FC-2D30-443E-BEDD-F3DCF1E54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ED02A7-BC8C-4F64-A141-CE185E800D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C2BFD5-CDDA-40FF-983A-5757DF57F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798A-7CD6-4E4A-91D7-F98F83787047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78D3E6-8CC8-4924-B68B-29F02B63E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8E3E6C-8971-4E2A-A3EA-42EA71361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622209"/>
      </p:ext>
    </p:extLst>
  </p:cSld>
  <p:clrMapOvr>
    <a:masterClrMapping/>
  </p:clrMapOvr>
  <p:transition spd="slow">
    <p:cov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DCBB3B-8D6C-4D78-813A-607DF4CFA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AC2BA5-837D-4284-91B7-9E60243E8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33827B-23AC-4A0C-A969-BECCD7B73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698F36-0242-4044-9000-7FFC1334E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032C81-F371-4B14-BADB-59DD7DCD7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141634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CC7E7E-6DD9-4CE6-A182-AF2DE39BC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97437F-066E-47B1-8CD1-40E16D5A04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B8A467-152D-4C51-A128-DD9BADD2D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9262-E42C-4821-9DC9-EC8A9C71068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B3A7A3-8C01-4601-A037-7167599F9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254849-E391-45EE-906F-3620E4D27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909760"/>
      </p:ext>
    </p:extLst>
  </p:cSld>
  <p:clrMapOvr>
    <a:masterClrMapping/>
  </p:clrMapOvr>
  <p:transition spd="slow">
    <p:cove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0E8F3D-EB5A-480A-8DDC-67506D620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0F683A-ADB9-4405-8BBB-68DD2BBE8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E38D35-F154-49F5-B5FF-86F5B83681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CFBA894-7219-45AE-A37E-58E0A639C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D246C6-033F-4066-B40C-3BA8E1BBA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6756CA0-C5F3-4E29-83CC-38984D381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476641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EB2BB-1066-4E67-B4C6-703B851D7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CD8546-BE46-4635-A344-4F8AF0EC88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CAEF55-CB18-4A46-A4E8-D4F7789EF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F8AA41E-A773-4E5D-9597-298C944116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4D0AB3A-F0CB-4EC8-9830-EF3A75300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7E23610-47E5-4B76-97FA-4D23AFCFD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71AA9-514B-4D95-89A9-43393C464222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66642BC-8104-4491-A63B-95782F407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1415A7E-C902-45AB-8348-728252438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53877"/>
      </p:ext>
    </p:extLst>
  </p:cSld>
  <p:clrMapOvr>
    <a:masterClrMapping/>
  </p:clrMapOvr>
  <p:transition spd="slow">
    <p:cover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A8BA5D-9AD0-4099-B27D-CB078BCBD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EDB3DBB-E1AB-4C72-A5F0-6642290D7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8709C-611A-4150-A949-B921502140B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EBB0112-EEBA-4DD1-8629-97619C725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CDDC9C-7DB5-4569-9E74-81D1E51E0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787041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9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676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B26C98-FE18-4203-8BFF-B384B5B28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A2493-DDB0-459F-8A09-5E28E25A0FCD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F0F1ED5-D1EC-4197-ACD1-E7EBC72DA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3700B0A-5B25-47B7-B2CC-088630AE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76363"/>
      </p:ext>
    </p:extLst>
  </p:cSld>
  <p:clrMapOvr>
    <a:masterClrMapping/>
  </p:clrMapOvr>
  <p:transition spd="slow">
    <p:cover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EFD144-40B0-4D43-BF25-968C07858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B423F0-907F-43AC-BEEA-2CB71E1A9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CCFD80E-023D-469B-A9A1-04565F12B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F5F1D1A-C9B8-4B0D-87FB-8ADD6DBF6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926F-EFBB-413E-91E0-0B90BA80B09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954142-A3DC-4A7F-8F76-B2CDB1E82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6948CC-4191-46BF-8FDE-D944C5DBB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975821"/>
      </p:ext>
    </p:extLst>
  </p:cSld>
  <p:clrMapOvr>
    <a:masterClrMapping/>
  </p:clrMapOvr>
  <p:transition spd="slow">
    <p:cover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532F2B-ED6A-437D-8662-2144EEB9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576B820-0D19-4E16-ADF2-0AF3E69A77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BA7C835-F19B-4805-9787-3F7A2DCB34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EF1A516-1482-461A-AAC0-27AB143C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E554D-94F2-4C3B-83F4-E3229E9E4411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5FB8DC8-A60A-4678-BDD0-B79BB9DB7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089688-919E-45E0-89B6-47B5F8156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115351"/>
      </p:ext>
    </p:extLst>
  </p:cSld>
  <p:clrMapOvr>
    <a:masterClrMapping/>
  </p:clrMapOvr>
  <p:transition spd="slow">
    <p:cover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50612C-94F8-448F-995A-7861F98CF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8A7A5AD-5CC7-4853-ACD1-FBC0C44775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E93933-8FEF-41FC-8302-74BA5D9AF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8366F-210C-49C1-ACB2-51561B352DC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3B79AD-E36C-4C57-A15D-04351B712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36513C-3EFB-43CB-9340-667581B90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926086"/>
      </p:ext>
    </p:extLst>
  </p:cSld>
  <p:clrMapOvr>
    <a:masterClrMapping/>
  </p:clrMapOvr>
  <p:transition spd="slow">
    <p:cover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6973A9F-A016-4EA2-8BEC-0E42F8F23F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5920C11-B343-4E19-BA85-FF289F72A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B588B7-4624-40A3-AE77-40C68F0D6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9A0D-89EB-4881-80E4-D54A38A24B19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5AE355-23F9-4D1D-8444-B1169D8CE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0FA8C1-A35E-469B-B53E-49730D149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394344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671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4"/>
            <a:ext cx="84201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29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4"/>
            <a:ext cx="437515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4"/>
            <a:ext cx="437515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89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6"/>
            <a:ext cx="4376870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3" y="1535116"/>
            <a:ext cx="4378590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3" y="2174875"/>
            <a:ext cx="4378590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77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2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466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993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42"/>
            <a:ext cx="89154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138426"/>
            <a:ext cx="8915400" cy="4987739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4"/>
            <a:ext cx="23114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87"/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11/28/2025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4"/>
            <a:ext cx="31369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8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1" y="6356354"/>
            <a:ext cx="23114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87"/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67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  <p:sldLayoutId id="2147483860" r:id="rId12"/>
    <p:sldLayoutId id="2147483861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8F8917-BE08-4D02-8294-84ED5F430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262EAB-945B-40DC-A321-195C7756F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4CA36A-8B4A-451D-911F-09D3697300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BC50D4-0002-44A1-91E9-5F7EE5C651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0016CB-4326-4661-9210-6D1FBF724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277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</p:sldLayoutIdLst>
  <p:transition spd="slow">
    <p:cover/>
  </p:transition>
  <p:hf hdr="0" ftr="0" dt="0"/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5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332177" y="3383559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536323" y="1488318"/>
            <a:ext cx="6858003" cy="38813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180" y="857786"/>
            <a:ext cx="899195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497" y="3071183"/>
            <a:ext cx="8052115" cy="2590027"/>
          </a:xfrm>
        </p:spPr>
        <p:txBody>
          <a:bodyPr anchor="t">
            <a:normAutofit/>
          </a:bodyPr>
          <a:lstStyle/>
          <a:p>
            <a:pPr algn="l"/>
            <a:r>
              <a:rPr lang="ru-RU" sz="4500" dirty="0">
                <a:latin typeface="Arial Narrow" panose="020B0606020202030204" pitchFamily="34" charset="0"/>
              </a:rPr>
              <a:t>Размеры подушевого норматива финансирования </a:t>
            </a:r>
            <a:r>
              <a:rPr lang="ru-RU" sz="4500" dirty="0" err="1">
                <a:latin typeface="Arial Narrow" panose="020B0606020202030204" pitchFamily="34" charset="0"/>
              </a:rPr>
              <a:t>ДВиО</a:t>
            </a:r>
            <a:r>
              <a:rPr lang="ru-RU" sz="4500" dirty="0">
                <a:latin typeface="Arial Narrow" panose="020B0606020202030204" pitchFamily="34" charset="0"/>
              </a:rPr>
              <a:t> на 2026 год</a:t>
            </a:r>
            <a:br>
              <a:rPr lang="ru-RU" sz="4500" dirty="0">
                <a:latin typeface="Arial Narrow" panose="020B0606020202030204" pitchFamily="34" charset="0"/>
              </a:rPr>
            </a:br>
            <a:br>
              <a:rPr lang="ru-RU" sz="4500" dirty="0">
                <a:latin typeface="Arial Narrow" panose="020B0606020202030204" pitchFamily="34" charset="0"/>
              </a:rPr>
            </a:br>
            <a:endParaRPr lang="ru-RU" sz="4500" dirty="0">
              <a:latin typeface="Arial Narrow" panose="020B0606020202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38295" y="3380411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6698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779671"/>
              </p:ext>
            </p:extLst>
          </p:nvPr>
        </p:nvGraphicFramePr>
        <p:xfrm>
          <a:off x="446827" y="1650622"/>
          <a:ext cx="9129392" cy="3813316"/>
        </p:xfrm>
        <a:graphic>
          <a:graphicData uri="http://schemas.openxmlformats.org/drawingml/2006/table">
            <a:tbl>
              <a:tblPr>
                <a:effectLst>
                  <a:outerShdw blurRad="330200" dist="38100" dir="2700000" sx="101000" sy="101000" algn="tl" rotWithShape="0">
                    <a:prstClr val="black">
                      <a:alpha val="34000"/>
                    </a:prstClr>
                  </a:outerShdw>
                </a:effectLst>
                <a:tableStyleId>{5C22544A-7EE6-4342-B048-85BDC9FD1C3A}</a:tableStyleId>
              </a:tblPr>
              <a:tblGrid>
                <a:gridCol w="5889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7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46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7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37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89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4056">
                <a:tc rowSpan="2"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Наименование группы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Обычные регионы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 зоне</a:t>
                      </a: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экологии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город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город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423">
                <a:tc rowSpan="3">
                  <a:txBody>
                    <a:bodyPr/>
                    <a:lstStyle/>
                    <a:p>
                      <a:pPr marL="0" algn="ctr" defTabSz="1218987" rtl="0" eaLnBrk="1" fontAlgn="b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Общеобразовательные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Группы с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неполным днем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пребывания,  классы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предшкольной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подготовки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при общеобразовательной школе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25 549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28 404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30 519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33 374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Группа с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9-часовым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режимом пребывания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53 154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58 865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64 097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69 807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Группа с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10,5-часовым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режимом пребывания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57 608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64 032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69 919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76 343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6423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Санаторная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группа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85 515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96 222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106 032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116 739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423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Коррекционная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группа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102 514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115 898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128 161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141 545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329783" y="507493"/>
            <a:ext cx="9246435" cy="711081"/>
          </a:xfrm>
          <a:prstGeom prst="rect">
            <a:avLst/>
          </a:prstGeom>
        </p:spPr>
        <p:txBody>
          <a:bodyPr anchor="ctr"/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Группа 1</a:t>
            </a:r>
            <a:r>
              <a:rPr lang="en-US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: </a:t>
            </a:r>
            <a:r>
              <a:rPr lang="ru-RU" sz="2400" dirty="0" err="1">
                <a:solidFill>
                  <a:srgbClr val="0070C0"/>
                </a:solidFill>
                <a:latin typeface="Arial Narrow" panose="020B0606020202030204" pitchFamily="34" charset="0"/>
              </a:rPr>
              <a:t>Алматинская</a:t>
            </a:r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, </a:t>
            </a:r>
            <a:r>
              <a:rPr lang="ru-RU" sz="2400" dirty="0" err="1">
                <a:solidFill>
                  <a:srgbClr val="0070C0"/>
                </a:solidFill>
                <a:latin typeface="Arial Narrow" panose="020B0606020202030204" pitchFamily="34" charset="0"/>
              </a:rPr>
              <a:t>Атырауская</a:t>
            </a:r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, </a:t>
            </a:r>
            <a:r>
              <a:rPr lang="ru-RU" sz="2400" dirty="0" err="1">
                <a:solidFill>
                  <a:srgbClr val="0070C0"/>
                </a:solidFill>
                <a:latin typeface="Arial Narrow" panose="020B0606020202030204" pitchFamily="34" charset="0"/>
              </a:rPr>
              <a:t>Жетысуская</a:t>
            </a:r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, Западно-Казахстанская, </a:t>
            </a:r>
            <a:r>
              <a:rPr lang="ru-RU" sz="2400" dirty="0" err="1">
                <a:solidFill>
                  <a:srgbClr val="0070C0"/>
                </a:solidFill>
                <a:latin typeface="Arial Narrow" panose="020B0606020202030204" pitchFamily="34" charset="0"/>
              </a:rPr>
              <a:t>Мангистауская</a:t>
            </a:r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,</a:t>
            </a:r>
          </a:p>
          <a:p>
            <a:pPr algn="ctr"/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Туркестанская области и города Алматы, Шымкент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49520" y="1270840"/>
            <a:ext cx="62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987"/>
            <a:r>
              <a:rPr lang="ru-RU" sz="1400" i="1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тенге</a:t>
            </a:r>
          </a:p>
        </p:txBody>
      </p:sp>
      <p:sp>
        <p:nvSpPr>
          <p:cNvPr id="5" name="Номер слайда 3"/>
          <p:cNvSpPr txBox="1">
            <a:spLocks/>
          </p:cNvSpPr>
          <p:nvPr/>
        </p:nvSpPr>
        <p:spPr>
          <a:xfrm>
            <a:off x="8288739" y="6520262"/>
            <a:ext cx="1610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D6980FF-BADC-4B98-9E9D-032006F8BC9B}" type="slidenum">
              <a:rPr lang="ru-RU" b="0" smtClean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pPr algn="r"/>
              <a:t>2</a:t>
            </a:fld>
            <a:endParaRPr lang="ru-RU" b="0" dirty="0">
              <a:solidFill>
                <a:prstClr val="black">
                  <a:tint val="75000"/>
                </a:prst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426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6180879"/>
              </p:ext>
            </p:extLst>
          </p:nvPr>
        </p:nvGraphicFramePr>
        <p:xfrm>
          <a:off x="446827" y="1650622"/>
          <a:ext cx="9129392" cy="3764573"/>
        </p:xfrm>
        <a:graphic>
          <a:graphicData uri="http://schemas.openxmlformats.org/drawingml/2006/table">
            <a:tbl>
              <a:tblPr>
                <a:effectLst>
                  <a:outerShdw blurRad="330200" dist="38100" dir="2700000" sx="101000" sy="101000" algn="tl" rotWithShape="0">
                    <a:prstClr val="black">
                      <a:alpha val="34000"/>
                    </a:prstClr>
                  </a:outerShdw>
                </a:effectLst>
                <a:tableStyleId>{5C22544A-7EE6-4342-B048-85BDC9FD1C3A}</a:tableStyleId>
              </a:tblPr>
              <a:tblGrid>
                <a:gridCol w="4541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89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46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92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46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46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81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948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04056">
                <a:tc rowSpan="2"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Наименование группы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Обычные регионы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 зоне радиации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endParaRPr lang="ru-RU" sz="160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 зоне</a:t>
                      </a: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экологии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город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город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город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423">
                <a:tc rowSpan="3">
                  <a:txBody>
                    <a:bodyPr/>
                    <a:lstStyle/>
                    <a:p>
                      <a:pPr marL="0" algn="ctr" defTabSz="1218987" rtl="0" eaLnBrk="1" fontAlgn="b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Общеобразовательные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Группы с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неполным днем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пребывания,  классы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предшкольной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подготовки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при общеобразовательной школе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25 916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28 771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26 876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29 731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30 886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33 741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Группа с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9-часовым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режимом пребывания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53 889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59 600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55 895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61 605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64 832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70 542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Группа с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10,5-часовым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режимом пребывания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58 343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64 767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60 600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67 024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70 654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77 078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Санаторная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группа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86 250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96 957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90 010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100 717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106 767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117 474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423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Коррекционная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группа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103 249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116 633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107 950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121 334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128 896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142 280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329784" y="559759"/>
            <a:ext cx="9246435" cy="711081"/>
          </a:xfrm>
          <a:prstGeom prst="rect">
            <a:avLst/>
          </a:prstGeom>
        </p:spPr>
        <p:txBody>
          <a:bodyPr anchor="ctr"/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Группа 2</a:t>
            </a:r>
            <a:r>
              <a:rPr lang="en-US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: </a:t>
            </a:r>
            <a:r>
              <a:rPr lang="ru-RU" sz="2400" dirty="0" err="1">
                <a:solidFill>
                  <a:srgbClr val="0070C0"/>
                </a:solidFill>
                <a:latin typeface="Arial Narrow" panose="020B0606020202030204" pitchFamily="34" charset="0"/>
              </a:rPr>
              <a:t>Абайская</a:t>
            </a:r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, </a:t>
            </a:r>
            <a:r>
              <a:rPr lang="ru-RU" sz="2400" dirty="0" err="1">
                <a:solidFill>
                  <a:srgbClr val="0070C0"/>
                </a:solidFill>
                <a:latin typeface="Arial Narrow" panose="020B0606020202030204" pitchFamily="34" charset="0"/>
              </a:rPr>
              <a:t>Акмолинская</a:t>
            </a:r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, Актюбинская, Восточно-Казахстанская, </a:t>
            </a:r>
            <a:r>
              <a:rPr lang="ru-RU" sz="2400" dirty="0" err="1">
                <a:solidFill>
                  <a:srgbClr val="0070C0"/>
                </a:solidFill>
                <a:latin typeface="Arial Narrow" panose="020B0606020202030204" pitchFamily="34" charset="0"/>
              </a:rPr>
              <a:t>Жамбылская</a:t>
            </a:r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, Карагандинская, </a:t>
            </a:r>
            <a:r>
              <a:rPr lang="ru-RU" sz="2400" dirty="0" err="1">
                <a:solidFill>
                  <a:srgbClr val="0070C0"/>
                </a:solidFill>
                <a:latin typeface="Arial Narrow" panose="020B0606020202030204" pitchFamily="34" charset="0"/>
              </a:rPr>
              <a:t>Костанайская</a:t>
            </a:r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, Павлодарская, </a:t>
            </a:r>
            <a:r>
              <a:rPr lang="ru-RU" sz="2400" dirty="0" err="1">
                <a:solidFill>
                  <a:srgbClr val="0070C0"/>
                </a:solidFill>
                <a:latin typeface="Arial Narrow" panose="020B0606020202030204" pitchFamily="34" charset="0"/>
              </a:rPr>
              <a:t>Улытауская</a:t>
            </a:r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 области и </a:t>
            </a:r>
            <a:r>
              <a:rPr lang="ru-RU" sz="2400" dirty="0" err="1">
                <a:solidFill>
                  <a:srgbClr val="0070C0"/>
                </a:solidFill>
                <a:latin typeface="Arial Narrow" panose="020B0606020202030204" pitchFamily="34" charset="0"/>
              </a:rPr>
              <a:t>г.Астана</a:t>
            </a:r>
            <a:endParaRPr lang="ru-RU" sz="2400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49520" y="1270840"/>
            <a:ext cx="62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987"/>
            <a:r>
              <a:rPr lang="ru-RU" sz="1400" i="1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тенге</a:t>
            </a:r>
          </a:p>
        </p:txBody>
      </p:sp>
      <p:sp>
        <p:nvSpPr>
          <p:cNvPr id="5" name="Номер слайда 3"/>
          <p:cNvSpPr txBox="1">
            <a:spLocks/>
          </p:cNvSpPr>
          <p:nvPr/>
        </p:nvSpPr>
        <p:spPr>
          <a:xfrm>
            <a:off x="8288739" y="6520262"/>
            <a:ext cx="1610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D6980FF-BADC-4B98-9E9D-032006F8BC9B}" type="slidenum">
              <a:rPr lang="ru-RU" b="0" smtClean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pPr algn="r"/>
              <a:t>3</a:t>
            </a:fld>
            <a:endParaRPr lang="ru-RU" b="0" dirty="0">
              <a:solidFill>
                <a:prstClr val="black">
                  <a:tint val="75000"/>
                </a:prst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268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928312"/>
              </p:ext>
            </p:extLst>
          </p:nvPr>
        </p:nvGraphicFramePr>
        <p:xfrm>
          <a:off x="446827" y="1650622"/>
          <a:ext cx="9111041" cy="3813316"/>
        </p:xfrm>
        <a:graphic>
          <a:graphicData uri="http://schemas.openxmlformats.org/drawingml/2006/table">
            <a:tbl>
              <a:tblPr>
                <a:effectLst>
                  <a:outerShdw blurRad="330200" dist="38100" dir="2700000" sx="101000" sy="101000" algn="tl" rotWithShape="0">
                    <a:prstClr val="black">
                      <a:alpha val="34000"/>
                    </a:prstClr>
                  </a:outerShdw>
                </a:effectLst>
                <a:tableStyleId>{5C22544A-7EE6-4342-B048-85BDC9FD1C3A}</a:tableStyleId>
              </a:tblPr>
              <a:tblGrid>
                <a:gridCol w="813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368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10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96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056">
                <a:tc rowSpan="2"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Наименование группы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Обычные регионы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город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423">
                <a:tc rowSpan="3">
                  <a:txBody>
                    <a:bodyPr/>
                    <a:lstStyle/>
                    <a:p>
                      <a:pPr marL="0" algn="ctr" defTabSz="1218987" rtl="0" eaLnBrk="1" fontAlgn="b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Общеобразовательные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Группы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 неполным днем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пребывания,  классы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предшкольной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подготовки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при общеобразовательной школе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26 262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29 117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Группа с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9-часовым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режимом пребывания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54 581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60 292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Группа с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10,5-часовым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режимом пребывания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59 035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65 459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6423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Санаторная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группа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86 942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97 649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423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Коррекционная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группа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103 941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117 325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329783" y="507493"/>
            <a:ext cx="9246435" cy="711081"/>
          </a:xfrm>
          <a:prstGeom prst="rect">
            <a:avLst/>
          </a:prstGeom>
        </p:spPr>
        <p:txBody>
          <a:bodyPr anchor="ctr"/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Группа 3</a:t>
            </a:r>
            <a:r>
              <a:rPr lang="en-US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: </a:t>
            </a:r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Северо-Казахстанская область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49520" y="1270840"/>
            <a:ext cx="62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987"/>
            <a:r>
              <a:rPr lang="ru-RU" sz="1400" i="1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тенге</a:t>
            </a:r>
          </a:p>
        </p:txBody>
      </p:sp>
      <p:sp>
        <p:nvSpPr>
          <p:cNvPr id="5" name="Номер слайда 3"/>
          <p:cNvSpPr txBox="1">
            <a:spLocks/>
          </p:cNvSpPr>
          <p:nvPr/>
        </p:nvSpPr>
        <p:spPr>
          <a:xfrm>
            <a:off x="8288739" y="6520262"/>
            <a:ext cx="1610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D6980FF-BADC-4B98-9E9D-032006F8BC9B}" type="slidenum">
              <a:rPr lang="ru-RU" b="0" smtClean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pPr algn="r"/>
              <a:t>4</a:t>
            </a:fld>
            <a:endParaRPr lang="ru-RU" b="0" dirty="0">
              <a:solidFill>
                <a:prstClr val="black">
                  <a:tint val="75000"/>
                </a:prst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87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529646"/>
              </p:ext>
            </p:extLst>
          </p:nvPr>
        </p:nvGraphicFramePr>
        <p:xfrm>
          <a:off x="446827" y="1650622"/>
          <a:ext cx="9111040" cy="3813316"/>
        </p:xfrm>
        <a:graphic>
          <a:graphicData uri="http://schemas.openxmlformats.org/drawingml/2006/table">
            <a:tbl>
              <a:tblPr>
                <a:effectLst>
                  <a:outerShdw blurRad="330200" dist="38100" dir="2700000" sx="101000" sy="101000" algn="tl" rotWithShape="0">
                    <a:prstClr val="black">
                      <a:alpha val="34000"/>
                    </a:prstClr>
                  </a:outerShdw>
                </a:effectLst>
                <a:tableStyleId>{5C22544A-7EE6-4342-B048-85BDC9FD1C3A}</a:tableStyleId>
              </a:tblPr>
              <a:tblGrid>
                <a:gridCol w="5878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0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19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3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19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56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4056">
                <a:tc rowSpan="2"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Наименование группы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Обычные регионы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 зоне</a:t>
                      </a: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экологии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город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город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423">
                <a:tc rowSpan="3">
                  <a:txBody>
                    <a:bodyPr/>
                    <a:lstStyle/>
                    <a:p>
                      <a:pPr marL="0" algn="ctr" defTabSz="1218987" rtl="0" eaLnBrk="1" fontAlgn="b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Общеобразовательные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Группы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 неполным днем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пребывания,  классы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предшкольной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подготовки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при общеобразовательной школе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26 630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29 485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31 600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34 455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Группа с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9-часовым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режимом пребывания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55 316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61 027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66 259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71 969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Группа с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10,5-часовым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режимом пребывания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59 770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66 194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72 081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78 505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6423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Санаторная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группа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87 677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98 384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108 194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118 901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423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Коррекционная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группа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104 676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118 060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130 323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143 707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329783" y="507493"/>
            <a:ext cx="9246435" cy="711081"/>
          </a:xfrm>
          <a:prstGeom prst="rect">
            <a:avLst/>
          </a:prstGeom>
        </p:spPr>
        <p:txBody>
          <a:bodyPr anchor="ctr"/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Группа 4</a:t>
            </a:r>
            <a:r>
              <a:rPr lang="en-US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: </a:t>
            </a:r>
            <a:r>
              <a:rPr lang="ru-RU" sz="2400" dirty="0" err="1">
                <a:solidFill>
                  <a:srgbClr val="0070C0"/>
                </a:solidFill>
                <a:latin typeface="Arial Narrow" panose="020B0606020202030204" pitchFamily="34" charset="0"/>
              </a:rPr>
              <a:t>Кызылординская</a:t>
            </a:r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 область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49520" y="1270840"/>
            <a:ext cx="62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987"/>
            <a:r>
              <a:rPr lang="ru-RU" sz="1400" i="1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тенге</a:t>
            </a:r>
          </a:p>
        </p:txBody>
      </p:sp>
      <p:sp>
        <p:nvSpPr>
          <p:cNvPr id="5" name="Номер слайда 3"/>
          <p:cNvSpPr txBox="1">
            <a:spLocks/>
          </p:cNvSpPr>
          <p:nvPr/>
        </p:nvSpPr>
        <p:spPr>
          <a:xfrm>
            <a:off x="8288739" y="6520262"/>
            <a:ext cx="1610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D6980FF-BADC-4B98-9E9D-032006F8BC9B}" type="slidenum">
              <a:rPr lang="ru-RU" b="0" smtClean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pPr algn="r"/>
              <a:t>5</a:t>
            </a:fld>
            <a:endParaRPr lang="ru-RU" b="0" dirty="0">
              <a:solidFill>
                <a:prstClr val="black">
                  <a:tint val="75000"/>
                </a:prst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36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stom 1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D949"/>
      </a:accent1>
      <a:accent2>
        <a:srgbClr val="CE9912"/>
      </a:accent2>
      <a:accent3>
        <a:srgbClr val="88B337"/>
      </a:accent3>
      <a:accent4>
        <a:srgbClr val="8064A2"/>
      </a:accent4>
      <a:accent5>
        <a:srgbClr val="1B343F"/>
      </a:accent5>
      <a:accent6>
        <a:srgbClr val="CECECE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5998</TotalTime>
  <Words>385</Words>
  <Application>Microsoft Office PowerPoint</Application>
  <PresentationFormat>Лист A4 (210x297 мм)</PresentationFormat>
  <Paragraphs>146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Arial Narrow</vt:lpstr>
      <vt:lpstr>Calibri</vt:lpstr>
      <vt:lpstr>Calibri Light</vt:lpstr>
      <vt:lpstr>Office Theme</vt:lpstr>
      <vt:lpstr>Тема Office</vt:lpstr>
      <vt:lpstr>Размеры подушевого норматива финансирования ДВиО на 2026 год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Formula Funding – Initial Thoughts</dc:title>
  <dc:creator>asus</dc:creator>
  <cp:lastModifiedBy>Альжанова Дарига Маратовна</cp:lastModifiedBy>
  <cp:revision>296</cp:revision>
  <cp:lastPrinted>2020-02-04T06:17:43Z</cp:lastPrinted>
  <dcterms:created xsi:type="dcterms:W3CDTF">2017-05-26T02:45:06Z</dcterms:created>
  <dcterms:modified xsi:type="dcterms:W3CDTF">2025-11-28T10:35:11Z</dcterms:modified>
</cp:coreProperties>
</file>