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39" r:id="rId1"/>
  </p:sldMasterIdLst>
  <p:notesMasterIdLst>
    <p:notesMasterId r:id="rId9"/>
  </p:notesMasterIdLst>
  <p:sldIdLst>
    <p:sldId id="404" r:id="rId2"/>
    <p:sldId id="466" r:id="rId3"/>
    <p:sldId id="467" r:id="rId4"/>
    <p:sldId id="468" r:id="rId5"/>
    <p:sldId id="469" r:id="rId6"/>
    <p:sldId id="470" r:id="rId7"/>
    <p:sldId id="471" r:id="rId8"/>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8C0F"/>
    <a:srgbClr val="2B8D71"/>
    <a:srgbClr val="38BA95"/>
    <a:srgbClr val="7358D4"/>
    <a:srgbClr val="D78123"/>
    <a:srgbClr val="8E79DD"/>
    <a:srgbClr val="6042CE"/>
    <a:srgbClr val="1C11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05" autoAdjust="0"/>
    <p:restoredTop sz="92564" autoAdjust="0"/>
  </p:normalViewPr>
  <p:slideViewPr>
    <p:cSldViewPr snapToGrid="0">
      <p:cViewPr varScale="1">
        <p:scale>
          <a:sx n="79" d="100"/>
          <a:sy n="79" d="100"/>
        </p:scale>
        <p:origin x="90" y="258"/>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5" y="0"/>
            <a:ext cx="2945659" cy="496332"/>
          </a:xfrm>
          <a:prstGeom prst="rect">
            <a:avLst/>
          </a:prstGeom>
        </p:spPr>
        <p:txBody>
          <a:bodyPr vert="horz" lIns="91431" tIns="45715" rIns="91431" bIns="45715" rtlCol="0"/>
          <a:lstStyle>
            <a:lvl1pPr algn="l">
              <a:defRPr sz="1200"/>
            </a:lvl1pPr>
          </a:lstStyle>
          <a:p>
            <a:endParaRPr lang="ru-RU"/>
          </a:p>
        </p:txBody>
      </p:sp>
      <p:sp>
        <p:nvSpPr>
          <p:cNvPr id="3" name="Дата 2"/>
          <p:cNvSpPr>
            <a:spLocks noGrp="1"/>
          </p:cNvSpPr>
          <p:nvPr>
            <p:ph type="dt" idx="1"/>
          </p:nvPr>
        </p:nvSpPr>
        <p:spPr>
          <a:xfrm>
            <a:off x="3850449" y="0"/>
            <a:ext cx="2945659" cy="496332"/>
          </a:xfrm>
          <a:prstGeom prst="rect">
            <a:avLst/>
          </a:prstGeom>
        </p:spPr>
        <p:txBody>
          <a:bodyPr vert="horz" lIns="91431" tIns="45715" rIns="91431" bIns="45715" rtlCol="0"/>
          <a:lstStyle>
            <a:lvl1pPr algn="r">
              <a:defRPr sz="1200"/>
            </a:lvl1pPr>
          </a:lstStyle>
          <a:p>
            <a:fld id="{75CFD1CB-B1BE-4DF5-9381-DAF449A9B074}" type="datetimeFigureOut">
              <a:rPr lang="ru-RU" smtClean="0"/>
              <a:t>01.12.2025</a:t>
            </a:fld>
            <a:endParaRPr lang="ru-RU"/>
          </a:p>
        </p:txBody>
      </p:sp>
      <p:sp>
        <p:nvSpPr>
          <p:cNvPr id="4" name="Образ слайда 3"/>
          <p:cNvSpPr>
            <a:spLocks noGrp="1" noRot="1" noChangeAspect="1"/>
          </p:cNvSpPr>
          <p:nvPr>
            <p:ph type="sldImg" idx="2"/>
          </p:nvPr>
        </p:nvSpPr>
        <p:spPr>
          <a:xfrm>
            <a:off x="709613" y="744538"/>
            <a:ext cx="5378450" cy="3722687"/>
          </a:xfrm>
          <a:prstGeom prst="rect">
            <a:avLst/>
          </a:prstGeom>
          <a:noFill/>
          <a:ln w="12700">
            <a:solidFill>
              <a:prstClr val="black"/>
            </a:solidFill>
          </a:ln>
        </p:spPr>
        <p:txBody>
          <a:bodyPr vert="horz" lIns="91431" tIns="45715" rIns="91431" bIns="45715" rtlCol="0" anchor="ctr"/>
          <a:lstStyle/>
          <a:p>
            <a:endParaRPr lang="ru-RU"/>
          </a:p>
        </p:txBody>
      </p:sp>
      <p:sp>
        <p:nvSpPr>
          <p:cNvPr id="5" name="Заметки 4"/>
          <p:cNvSpPr>
            <a:spLocks noGrp="1"/>
          </p:cNvSpPr>
          <p:nvPr>
            <p:ph type="body" sz="quarter" idx="3"/>
          </p:nvPr>
        </p:nvSpPr>
        <p:spPr>
          <a:xfrm>
            <a:off x="679768" y="4715158"/>
            <a:ext cx="5438140" cy="4466987"/>
          </a:xfrm>
          <a:prstGeom prst="rect">
            <a:avLst/>
          </a:prstGeom>
        </p:spPr>
        <p:txBody>
          <a:bodyPr vert="horz" lIns="91431" tIns="45715" rIns="91431" bIns="45715"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5" y="9428587"/>
            <a:ext cx="2945659" cy="496332"/>
          </a:xfrm>
          <a:prstGeom prst="rect">
            <a:avLst/>
          </a:prstGeom>
        </p:spPr>
        <p:txBody>
          <a:bodyPr vert="horz" lIns="91431" tIns="45715" rIns="91431" bIns="45715" rtlCol="0" anchor="b"/>
          <a:lstStyle>
            <a:lvl1pPr algn="l">
              <a:defRPr sz="1200"/>
            </a:lvl1pPr>
          </a:lstStyle>
          <a:p>
            <a:endParaRPr lang="ru-RU"/>
          </a:p>
        </p:txBody>
      </p:sp>
      <p:sp>
        <p:nvSpPr>
          <p:cNvPr id="7" name="Номер слайда 6"/>
          <p:cNvSpPr>
            <a:spLocks noGrp="1"/>
          </p:cNvSpPr>
          <p:nvPr>
            <p:ph type="sldNum" sz="quarter" idx="5"/>
          </p:nvPr>
        </p:nvSpPr>
        <p:spPr>
          <a:xfrm>
            <a:off x="3850449" y="9428587"/>
            <a:ext cx="2945659" cy="496332"/>
          </a:xfrm>
          <a:prstGeom prst="rect">
            <a:avLst/>
          </a:prstGeom>
        </p:spPr>
        <p:txBody>
          <a:bodyPr vert="horz" lIns="91431" tIns="45715" rIns="91431" bIns="45715" rtlCol="0" anchor="b"/>
          <a:lstStyle>
            <a:lvl1pPr algn="r">
              <a:defRPr sz="1200"/>
            </a:lvl1pPr>
          </a:lstStyle>
          <a:p>
            <a:fld id="{C54A35FF-D3BD-4E49-BEF3-E83BAE73A52E}" type="slidenum">
              <a:rPr lang="ru-RU" smtClean="0"/>
              <a:t>‹#›</a:t>
            </a:fld>
            <a:endParaRPr lang="ru-RU"/>
          </a:p>
        </p:txBody>
      </p:sp>
    </p:spTree>
    <p:extLst>
      <p:ext uri="{BB962C8B-B14F-4D97-AF65-F5344CB8AC3E}">
        <p14:creationId xmlns:p14="http://schemas.microsoft.com/office/powerpoint/2010/main" val="1915203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709613" y="744538"/>
            <a:ext cx="5378450" cy="3722687"/>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9910804-760D-49F2-9569-DE31FC378D90}" type="slidenum">
              <a:rPr lang="ru-RU" smtClean="0">
                <a:solidFill>
                  <a:prstClr val="black"/>
                </a:solidFill>
              </a:rPr>
              <a:pPr/>
              <a:t>7</a:t>
            </a:fld>
            <a:endParaRPr lang="ru-RU">
              <a:solidFill>
                <a:prstClr val="black"/>
              </a:solidFill>
            </a:endParaRPr>
          </a:p>
        </p:txBody>
      </p:sp>
    </p:spTree>
    <p:extLst>
      <p:ext uri="{BB962C8B-B14F-4D97-AF65-F5344CB8AC3E}">
        <p14:creationId xmlns:p14="http://schemas.microsoft.com/office/powerpoint/2010/main" val="2712542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F6E9FC-2D30-443E-BEDD-F3DCF1E54D10}"/>
              </a:ext>
            </a:extLst>
          </p:cNvPr>
          <p:cNvSpPr>
            <a:spLocks noGrp="1"/>
          </p:cNvSpPr>
          <p:nvPr>
            <p:ph type="ctrTitle"/>
          </p:nvPr>
        </p:nvSpPr>
        <p:spPr>
          <a:xfrm>
            <a:off x="1238250" y="1122363"/>
            <a:ext cx="7429500" cy="2387600"/>
          </a:xfrm>
        </p:spPr>
        <p:txBody>
          <a:bodyPr anchor="b"/>
          <a:lstStyle>
            <a:lvl1pPr algn="ctr">
              <a:defRPr sz="4875"/>
            </a:lvl1pPr>
          </a:lstStyle>
          <a:p>
            <a:r>
              <a:rPr lang="ru-RU"/>
              <a:t>Образец заголовка</a:t>
            </a:r>
          </a:p>
        </p:txBody>
      </p:sp>
      <p:sp>
        <p:nvSpPr>
          <p:cNvPr id="3" name="Подзаголовок 2">
            <a:extLst>
              <a:ext uri="{FF2B5EF4-FFF2-40B4-BE49-F238E27FC236}">
                <a16:creationId xmlns:a16="http://schemas.microsoft.com/office/drawing/2014/main" id="{A4ED02A7-BC8C-4F64-A141-CE185E800D7B}"/>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ru-RU"/>
              <a:t>Образец подзаголовка</a:t>
            </a:r>
          </a:p>
        </p:txBody>
      </p:sp>
      <p:sp>
        <p:nvSpPr>
          <p:cNvPr id="4" name="Дата 3">
            <a:extLst>
              <a:ext uri="{FF2B5EF4-FFF2-40B4-BE49-F238E27FC236}">
                <a16:creationId xmlns:a16="http://schemas.microsoft.com/office/drawing/2014/main" id="{BDC2BFD5-CDDA-40FF-983A-5757DF57FCD6}"/>
              </a:ext>
            </a:extLst>
          </p:cNvPr>
          <p:cNvSpPr>
            <a:spLocks noGrp="1"/>
          </p:cNvSpPr>
          <p:nvPr>
            <p:ph type="dt" sz="half" idx="10"/>
          </p:nvPr>
        </p:nvSpPr>
        <p:spPr/>
        <p:txBody>
          <a:bodyPr/>
          <a:lstStyle/>
          <a:p>
            <a:fld id="{DE92798A-7CD6-4E4A-91D7-F98F83787047}"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5" name="Нижний колонтитул 4">
            <a:extLst>
              <a:ext uri="{FF2B5EF4-FFF2-40B4-BE49-F238E27FC236}">
                <a16:creationId xmlns:a16="http://schemas.microsoft.com/office/drawing/2014/main" id="{7078D3E6-8CC8-4924-B68B-29F02B63E871}"/>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Номер слайда 5">
            <a:extLst>
              <a:ext uri="{FF2B5EF4-FFF2-40B4-BE49-F238E27FC236}">
                <a16:creationId xmlns:a16="http://schemas.microsoft.com/office/drawing/2014/main" id="{6E8E3E6C-8971-4E2A-A3EA-42EA71361993}"/>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89580049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50612C-94F8-448F-995A-7861F98CFA2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8A7A5AD-5CC7-4853-ACD1-FBC0C44775F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E93933-8FEF-41FC-8302-74BA5D9AF819}"/>
              </a:ext>
            </a:extLst>
          </p:cNvPr>
          <p:cNvSpPr>
            <a:spLocks noGrp="1"/>
          </p:cNvSpPr>
          <p:nvPr>
            <p:ph type="dt" sz="half" idx="10"/>
          </p:nvPr>
        </p:nvSpPr>
        <p:spPr/>
        <p:txBody>
          <a:bodyPr/>
          <a:lstStyle/>
          <a:p>
            <a:fld id="{CA38366F-210C-49C1-ACB2-51561B352DCC}"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5" name="Нижний колонтитул 4">
            <a:extLst>
              <a:ext uri="{FF2B5EF4-FFF2-40B4-BE49-F238E27FC236}">
                <a16:creationId xmlns:a16="http://schemas.microsoft.com/office/drawing/2014/main" id="{033B79AD-E36C-4C57-A15D-04351B7122E2}"/>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Номер слайда 5">
            <a:extLst>
              <a:ext uri="{FF2B5EF4-FFF2-40B4-BE49-F238E27FC236}">
                <a16:creationId xmlns:a16="http://schemas.microsoft.com/office/drawing/2014/main" id="{F936513C-3EFB-43CB-9340-667581B90452}"/>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1607695235"/>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6973A9F-A016-4EA2-8BEC-0E42F8F23F59}"/>
              </a:ext>
            </a:extLst>
          </p:cNvPr>
          <p:cNvSpPr>
            <a:spLocks noGrp="1"/>
          </p:cNvSpPr>
          <p:nvPr>
            <p:ph type="title" orient="vert"/>
          </p:nvPr>
        </p:nvSpPr>
        <p:spPr>
          <a:xfrm>
            <a:off x="7088981" y="365125"/>
            <a:ext cx="2135981"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5920C11-B343-4E19-BA85-FF289F72A5D2}"/>
              </a:ext>
            </a:extLst>
          </p:cNvPr>
          <p:cNvSpPr>
            <a:spLocks noGrp="1"/>
          </p:cNvSpPr>
          <p:nvPr>
            <p:ph type="body" orient="vert" idx="1"/>
          </p:nvPr>
        </p:nvSpPr>
        <p:spPr>
          <a:xfrm>
            <a:off x="681037" y="365125"/>
            <a:ext cx="6284119"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6B588B7-4624-40A3-AE77-40C68F0D6129}"/>
              </a:ext>
            </a:extLst>
          </p:cNvPr>
          <p:cNvSpPr>
            <a:spLocks noGrp="1"/>
          </p:cNvSpPr>
          <p:nvPr>
            <p:ph type="dt" sz="half" idx="10"/>
          </p:nvPr>
        </p:nvSpPr>
        <p:spPr/>
        <p:txBody>
          <a:bodyPr/>
          <a:lstStyle/>
          <a:p>
            <a:fld id="{16E09A0D-89EB-4881-80E4-D54A38A24B19}"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5" name="Нижний колонтитул 4">
            <a:extLst>
              <a:ext uri="{FF2B5EF4-FFF2-40B4-BE49-F238E27FC236}">
                <a16:creationId xmlns:a16="http://schemas.microsoft.com/office/drawing/2014/main" id="{2F5AE355-23F9-4D1D-8444-B1169D8CE5E0}"/>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Номер слайда 5">
            <a:extLst>
              <a:ext uri="{FF2B5EF4-FFF2-40B4-BE49-F238E27FC236}">
                <a16:creationId xmlns:a16="http://schemas.microsoft.com/office/drawing/2014/main" id="{600FA8C1-A35E-469B-B53E-49730D1491CC}"/>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131509232"/>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DCBB3B-8D6C-4D78-813A-607DF4CFAFA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EAC2BA5-837D-4284-91B7-9E60243E8E5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633827B-23AC-4A0C-A969-BECCD7B73325}"/>
              </a:ext>
            </a:extLst>
          </p:cNvPr>
          <p:cNvSpPr>
            <a:spLocks noGrp="1"/>
          </p:cNvSpPr>
          <p:nvPr>
            <p:ph type="dt" sz="half" idx="10"/>
          </p:nvPr>
        </p:nvSpPr>
        <p:spPr/>
        <p:txBody>
          <a:bodyPr/>
          <a:lstStyle/>
          <a:p>
            <a:fld id="{42C3CC51-0FFF-4FCD-A618-73F7E4DBE04E}"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5" name="Нижний колонтитул 4">
            <a:extLst>
              <a:ext uri="{FF2B5EF4-FFF2-40B4-BE49-F238E27FC236}">
                <a16:creationId xmlns:a16="http://schemas.microsoft.com/office/drawing/2014/main" id="{FC698F36-0242-4044-9000-7FFC1334EE9A}"/>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Номер слайда 5">
            <a:extLst>
              <a:ext uri="{FF2B5EF4-FFF2-40B4-BE49-F238E27FC236}">
                <a16:creationId xmlns:a16="http://schemas.microsoft.com/office/drawing/2014/main" id="{1D032C81-F371-4B14-BADB-59DD7DCD74FB}"/>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100982041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CC7E7E-6DD9-4CE6-A182-AF2DE39BC48D}"/>
              </a:ext>
            </a:extLst>
          </p:cNvPr>
          <p:cNvSpPr>
            <a:spLocks noGrp="1"/>
          </p:cNvSpPr>
          <p:nvPr>
            <p:ph type="title"/>
          </p:nvPr>
        </p:nvSpPr>
        <p:spPr>
          <a:xfrm>
            <a:off x="675878" y="1709739"/>
            <a:ext cx="8543925" cy="2852737"/>
          </a:xfrm>
        </p:spPr>
        <p:txBody>
          <a:bodyPr anchor="b"/>
          <a:lstStyle>
            <a:lvl1pPr>
              <a:defRPr sz="4875"/>
            </a:lvl1pPr>
          </a:lstStyle>
          <a:p>
            <a:r>
              <a:rPr lang="ru-RU"/>
              <a:t>Образец заголовка</a:t>
            </a:r>
          </a:p>
        </p:txBody>
      </p:sp>
      <p:sp>
        <p:nvSpPr>
          <p:cNvPr id="3" name="Текст 2">
            <a:extLst>
              <a:ext uri="{FF2B5EF4-FFF2-40B4-BE49-F238E27FC236}">
                <a16:creationId xmlns:a16="http://schemas.microsoft.com/office/drawing/2014/main" id="{5297437F-066E-47B1-8CD1-40E16D5A042B}"/>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4B8A467-152D-4C51-A128-DD9BADD2DAF6}"/>
              </a:ext>
            </a:extLst>
          </p:cNvPr>
          <p:cNvSpPr>
            <a:spLocks noGrp="1"/>
          </p:cNvSpPr>
          <p:nvPr>
            <p:ph type="dt" sz="half" idx="10"/>
          </p:nvPr>
        </p:nvSpPr>
        <p:spPr/>
        <p:txBody>
          <a:bodyPr/>
          <a:lstStyle/>
          <a:p>
            <a:fld id="{C4999262-E42C-4821-9DC9-EC8A9C71068B}"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5" name="Нижний колонтитул 4">
            <a:extLst>
              <a:ext uri="{FF2B5EF4-FFF2-40B4-BE49-F238E27FC236}">
                <a16:creationId xmlns:a16="http://schemas.microsoft.com/office/drawing/2014/main" id="{B8B3A7A3-8C01-4601-A037-7167599F9590}"/>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Номер слайда 5">
            <a:extLst>
              <a:ext uri="{FF2B5EF4-FFF2-40B4-BE49-F238E27FC236}">
                <a16:creationId xmlns:a16="http://schemas.microsoft.com/office/drawing/2014/main" id="{7C254849-E391-45EE-906F-3620E4D27AFF}"/>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1450491350"/>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0E8F3D-EB5A-480A-8DDC-67506D620D7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A0F683A-ADB9-4405-8BBB-68DD2BBE8C4A}"/>
              </a:ext>
            </a:extLst>
          </p:cNvPr>
          <p:cNvSpPr>
            <a:spLocks noGrp="1"/>
          </p:cNvSpPr>
          <p:nvPr>
            <p:ph sz="half" idx="1"/>
          </p:nvPr>
        </p:nvSpPr>
        <p:spPr>
          <a:xfrm>
            <a:off x="681038" y="1825625"/>
            <a:ext cx="421005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1E38D35-F154-49F5-B5FF-86F5B8368122}"/>
              </a:ext>
            </a:extLst>
          </p:cNvPr>
          <p:cNvSpPr>
            <a:spLocks noGrp="1"/>
          </p:cNvSpPr>
          <p:nvPr>
            <p:ph sz="half" idx="2"/>
          </p:nvPr>
        </p:nvSpPr>
        <p:spPr>
          <a:xfrm>
            <a:off x="5014913" y="1825625"/>
            <a:ext cx="421005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CFBA894-7219-45AE-A37E-58E0A639CA62}"/>
              </a:ext>
            </a:extLst>
          </p:cNvPr>
          <p:cNvSpPr>
            <a:spLocks noGrp="1"/>
          </p:cNvSpPr>
          <p:nvPr>
            <p:ph type="dt" sz="half" idx="10"/>
          </p:nvPr>
        </p:nvSpPr>
        <p:spPr/>
        <p:txBody>
          <a:bodyPr/>
          <a:lstStyle/>
          <a:p>
            <a:fld id="{42C3CC51-0FFF-4FCD-A618-73F7E4DBE04E}"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6" name="Нижний колонтитул 5">
            <a:extLst>
              <a:ext uri="{FF2B5EF4-FFF2-40B4-BE49-F238E27FC236}">
                <a16:creationId xmlns:a16="http://schemas.microsoft.com/office/drawing/2014/main" id="{E5D246C6-033F-4066-B40C-3BA8E1BBADB2}"/>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Номер слайда 6">
            <a:extLst>
              <a:ext uri="{FF2B5EF4-FFF2-40B4-BE49-F238E27FC236}">
                <a16:creationId xmlns:a16="http://schemas.microsoft.com/office/drawing/2014/main" id="{86756CA0-C5F3-4E29-83CC-38984D381D8B}"/>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37406855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8EB2BB-1066-4E67-B4C6-703B851D7163}"/>
              </a:ext>
            </a:extLst>
          </p:cNvPr>
          <p:cNvSpPr>
            <a:spLocks noGrp="1"/>
          </p:cNvSpPr>
          <p:nvPr>
            <p:ph type="title"/>
          </p:nvPr>
        </p:nvSpPr>
        <p:spPr>
          <a:xfrm>
            <a:off x="682328" y="365126"/>
            <a:ext cx="8543925"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ECD8546-BE46-4635-A344-4F8AF0EC88E9}"/>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ru-RU"/>
              <a:t>Образец текста</a:t>
            </a:r>
          </a:p>
        </p:txBody>
      </p:sp>
      <p:sp>
        <p:nvSpPr>
          <p:cNvPr id="4" name="Объект 3">
            <a:extLst>
              <a:ext uri="{FF2B5EF4-FFF2-40B4-BE49-F238E27FC236}">
                <a16:creationId xmlns:a16="http://schemas.microsoft.com/office/drawing/2014/main" id="{CECAEF55-CB18-4A46-A4E8-D4F7789EFEF2}"/>
              </a:ext>
            </a:extLst>
          </p:cNvPr>
          <p:cNvSpPr>
            <a:spLocks noGrp="1"/>
          </p:cNvSpPr>
          <p:nvPr>
            <p:ph sz="half" idx="2"/>
          </p:nvPr>
        </p:nvSpPr>
        <p:spPr>
          <a:xfrm>
            <a:off x="682328" y="2505075"/>
            <a:ext cx="4190702"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F8AA41E-A773-4E5D-9597-298C944116D2}"/>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ru-RU"/>
              <a:t>Образец текста</a:t>
            </a:r>
          </a:p>
        </p:txBody>
      </p:sp>
      <p:sp>
        <p:nvSpPr>
          <p:cNvPr id="6" name="Объект 5">
            <a:extLst>
              <a:ext uri="{FF2B5EF4-FFF2-40B4-BE49-F238E27FC236}">
                <a16:creationId xmlns:a16="http://schemas.microsoft.com/office/drawing/2014/main" id="{B4D0AB3A-F0CB-4EC8-9830-EF3A75300720}"/>
              </a:ext>
            </a:extLst>
          </p:cNvPr>
          <p:cNvSpPr>
            <a:spLocks noGrp="1"/>
          </p:cNvSpPr>
          <p:nvPr>
            <p:ph sz="quarter" idx="4"/>
          </p:nvPr>
        </p:nvSpPr>
        <p:spPr>
          <a:xfrm>
            <a:off x="5014913" y="2505075"/>
            <a:ext cx="4211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7E23610-47E5-4B76-97FA-4D23AFCFD0BD}"/>
              </a:ext>
            </a:extLst>
          </p:cNvPr>
          <p:cNvSpPr>
            <a:spLocks noGrp="1"/>
          </p:cNvSpPr>
          <p:nvPr>
            <p:ph type="dt" sz="half" idx="10"/>
          </p:nvPr>
        </p:nvSpPr>
        <p:spPr/>
        <p:txBody>
          <a:bodyPr/>
          <a:lstStyle/>
          <a:p>
            <a:fld id="{29871AA9-514B-4D95-89A9-43393C464222}"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8" name="Нижний колонтитул 7">
            <a:extLst>
              <a:ext uri="{FF2B5EF4-FFF2-40B4-BE49-F238E27FC236}">
                <a16:creationId xmlns:a16="http://schemas.microsoft.com/office/drawing/2014/main" id="{C66642BC-8104-4491-A63B-95782F40787C}"/>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Номер слайда 8">
            <a:extLst>
              <a:ext uri="{FF2B5EF4-FFF2-40B4-BE49-F238E27FC236}">
                <a16:creationId xmlns:a16="http://schemas.microsoft.com/office/drawing/2014/main" id="{E1415A7E-C902-45AB-8348-7282524381E8}"/>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448858066"/>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A8BA5D-9AD0-4099-B27D-CB078BCBD12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EDB3DBB-E1AB-4C72-A5F0-6642290D7AFE}"/>
              </a:ext>
            </a:extLst>
          </p:cNvPr>
          <p:cNvSpPr>
            <a:spLocks noGrp="1"/>
          </p:cNvSpPr>
          <p:nvPr>
            <p:ph type="dt" sz="half" idx="10"/>
          </p:nvPr>
        </p:nvSpPr>
        <p:spPr/>
        <p:txBody>
          <a:bodyPr/>
          <a:lstStyle/>
          <a:p>
            <a:fld id="{07B8709C-611A-4150-A949-B921502140BB}"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4" name="Нижний колонтитул 3">
            <a:extLst>
              <a:ext uri="{FF2B5EF4-FFF2-40B4-BE49-F238E27FC236}">
                <a16:creationId xmlns:a16="http://schemas.microsoft.com/office/drawing/2014/main" id="{FEBB0112-EEBA-4DD1-8629-97619C725221}"/>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5" name="Номер слайда 4">
            <a:extLst>
              <a:ext uri="{FF2B5EF4-FFF2-40B4-BE49-F238E27FC236}">
                <a16:creationId xmlns:a16="http://schemas.microsoft.com/office/drawing/2014/main" id="{10CDDC9C-7DB5-4569-9E74-81D1E51E0BCB}"/>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608223420"/>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8B26C98-FE18-4203-8BFF-B384B5B28BA3}"/>
              </a:ext>
            </a:extLst>
          </p:cNvPr>
          <p:cNvSpPr>
            <a:spLocks noGrp="1"/>
          </p:cNvSpPr>
          <p:nvPr>
            <p:ph type="dt" sz="half" idx="10"/>
          </p:nvPr>
        </p:nvSpPr>
        <p:spPr/>
        <p:txBody>
          <a:bodyPr/>
          <a:lstStyle/>
          <a:p>
            <a:fld id="{76FA2493-DDB0-459F-8A09-5E28E25A0FCD}"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3" name="Нижний колонтитул 2">
            <a:extLst>
              <a:ext uri="{FF2B5EF4-FFF2-40B4-BE49-F238E27FC236}">
                <a16:creationId xmlns:a16="http://schemas.microsoft.com/office/drawing/2014/main" id="{DF0F1ED5-D1EC-4197-ACD1-E7EBC72DA3B0}"/>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4" name="Номер слайда 3">
            <a:extLst>
              <a:ext uri="{FF2B5EF4-FFF2-40B4-BE49-F238E27FC236}">
                <a16:creationId xmlns:a16="http://schemas.microsoft.com/office/drawing/2014/main" id="{53700B0A-5B25-47B7-B2CC-088630AE4534}"/>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2340265136"/>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EFD144-40B0-4D43-BF25-968C07858FF1}"/>
              </a:ext>
            </a:extLst>
          </p:cNvPr>
          <p:cNvSpPr>
            <a:spLocks noGrp="1"/>
          </p:cNvSpPr>
          <p:nvPr>
            <p:ph type="title"/>
          </p:nvPr>
        </p:nvSpPr>
        <p:spPr>
          <a:xfrm>
            <a:off x="682328" y="457200"/>
            <a:ext cx="3194943" cy="1600200"/>
          </a:xfrm>
        </p:spPr>
        <p:txBody>
          <a:bodyPr anchor="b"/>
          <a:lstStyle>
            <a:lvl1pPr>
              <a:defRPr sz="2600"/>
            </a:lvl1pPr>
          </a:lstStyle>
          <a:p>
            <a:r>
              <a:rPr lang="ru-RU"/>
              <a:t>Образец заголовка</a:t>
            </a:r>
          </a:p>
        </p:txBody>
      </p:sp>
      <p:sp>
        <p:nvSpPr>
          <p:cNvPr id="3" name="Объект 2">
            <a:extLst>
              <a:ext uri="{FF2B5EF4-FFF2-40B4-BE49-F238E27FC236}">
                <a16:creationId xmlns:a16="http://schemas.microsoft.com/office/drawing/2014/main" id="{42B423F0-907F-43AC-BEEA-2CB71E1A9312}"/>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CCFD80E-023D-469B-A9A1-04565F12BBDA}"/>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ru-RU"/>
              <a:t>Образец текста</a:t>
            </a:r>
          </a:p>
        </p:txBody>
      </p:sp>
      <p:sp>
        <p:nvSpPr>
          <p:cNvPr id="5" name="Дата 4">
            <a:extLst>
              <a:ext uri="{FF2B5EF4-FFF2-40B4-BE49-F238E27FC236}">
                <a16:creationId xmlns:a16="http://schemas.microsoft.com/office/drawing/2014/main" id="{8F5F1D1A-C9B8-4B0D-87FB-8ADD6DBF674B}"/>
              </a:ext>
            </a:extLst>
          </p:cNvPr>
          <p:cNvSpPr>
            <a:spLocks noGrp="1"/>
          </p:cNvSpPr>
          <p:nvPr>
            <p:ph type="dt" sz="half" idx="10"/>
          </p:nvPr>
        </p:nvSpPr>
        <p:spPr/>
        <p:txBody>
          <a:bodyPr/>
          <a:lstStyle/>
          <a:p>
            <a:fld id="{4F24926F-EFBB-413E-91E0-0B90BA80B09C}"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6" name="Нижний колонтитул 5">
            <a:extLst>
              <a:ext uri="{FF2B5EF4-FFF2-40B4-BE49-F238E27FC236}">
                <a16:creationId xmlns:a16="http://schemas.microsoft.com/office/drawing/2014/main" id="{CB954142-A3DC-4A7F-8F76-B2CDB1E82C3A}"/>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Номер слайда 6">
            <a:extLst>
              <a:ext uri="{FF2B5EF4-FFF2-40B4-BE49-F238E27FC236}">
                <a16:creationId xmlns:a16="http://schemas.microsoft.com/office/drawing/2014/main" id="{016948CC-4191-46BF-8FDE-D944C5DBB873}"/>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287211621"/>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532F2B-ED6A-437D-8662-2144EEB9BE83}"/>
              </a:ext>
            </a:extLst>
          </p:cNvPr>
          <p:cNvSpPr>
            <a:spLocks noGrp="1"/>
          </p:cNvSpPr>
          <p:nvPr>
            <p:ph type="title"/>
          </p:nvPr>
        </p:nvSpPr>
        <p:spPr>
          <a:xfrm>
            <a:off x="682328" y="457200"/>
            <a:ext cx="3194943" cy="1600200"/>
          </a:xfrm>
        </p:spPr>
        <p:txBody>
          <a:bodyPr anchor="b"/>
          <a:lstStyle>
            <a:lvl1pPr>
              <a:defRPr sz="2600"/>
            </a:lvl1pPr>
          </a:lstStyle>
          <a:p>
            <a:r>
              <a:rPr lang="ru-RU"/>
              <a:t>Образец заголовка</a:t>
            </a:r>
          </a:p>
        </p:txBody>
      </p:sp>
      <p:sp>
        <p:nvSpPr>
          <p:cNvPr id="3" name="Рисунок 2">
            <a:extLst>
              <a:ext uri="{FF2B5EF4-FFF2-40B4-BE49-F238E27FC236}">
                <a16:creationId xmlns:a16="http://schemas.microsoft.com/office/drawing/2014/main" id="{9576B820-0D19-4E16-ADF2-0AF3E69A77C2}"/>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ru-RU"/>
          </a:p>
        </p:txBody>
      </p:sp>
      <p:sp>
        <p:nvSpPr>
          <p:cNvPr id="4" name="Текст 3">
            <a:extLst>
              <a:ext uri="{FF2B5EF4-FFF2-40B4-BE49-F238E27FC236}">
                <a16:creationId xmlns:a16="http://schemas.microsoft.com/office/drawing/2014/main" id="{2BA7C835-F19B-4805-9787-3F7A2DCB34B2}"/>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ru-RU"/>
              <a:t>Образец текста</a:t>
            </a:r>
          </a:p>
        </p:txBody>
      </p:sp>
      <p:sp>
        <p:nvSpPr>
          <p:cNvPr id="5" name="Дата 4">
            <a:extLst>
              <a:ext uri="{FF2B5EF4-FFF2-40B4-BE49-F238E27FC236}">
                <a16:creationId xmlns:a16="http://schemas.microsoft.com/office/drawing/2014/main" id="{CEF1A516-1482-461A-AAC0-27AB143CD891}"/>
              </a:ext>
            </a:extLst>
          </p:cNvPr>
          <p:cNvSpPr>
            <a:spLocks noGrp="1"/>
          </p:cNvSpPr>
          <p:nvPr>
            <p:ph type="dt" sz="half" idx="10"/>
          </p:nvPr>
        </p:nvSpPr>
        <p:spPr/>
        <p:txBody>
          <a:bodyPr/>
          <a:lstStyle/>
          <a:p>
            <a:fld id="{EEBE554D-94F2-4C3B-83F4-E3229E9E4411}"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6" name="Нижний колонтитул 5">
            <a:extLst>
              <a:ext uri="{FF2B5EF4-FFF2-40B4-BE49-F238E27FC236}">
                <a16:creationId xmlns:a16="http://schemas.microsoft.com/office/drawing/2014/main" id="{55FB8DC8-A60A-4678-BDD0-B79BB9DB7495}"/>
              </a:ext>
            </a:extLst>
          </p:cNvPr>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Номер слайда 6">
            <a:extLst>
              <a:ext uri="{FF2B5EF4-FFF2-40B4-BE49-F238E27FC236}">
                <a16:creationId xmlns:a16="http://schemas.microsoft.com/office/drawing/2014/main" id="{09089688-919E-45E0-89B6-47B5F81560E8}"/>
              </a:ext>
            </a:extLst>
          </p:cNvPr>
          <p:cNvSpPr>
            <a:spLocks noGrp="1"/>
          </p:cNvSpPr>
          <p:nvPr>
            <p:ph type="sldNum" sz="quarter" idx="12"/>
          </p:nvPr>
        </p:nvSpPr>
        <p:spPr/>
        <p:txBody>
          <a:body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72425080"/>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F8917-BE08-4D02-8294-84ED5F43003A}"/>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1262EAB-945B-40DC-A321-195C7756FC4F}"/>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24CA36A-8B4A-451D-911F-09D3697300DB}"/>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42C3CC51-0FFF-4FCD-A618-73F7E4DBE04E}" type="datetime1">
              <a:rPr lang="en-US" smtClean="0">
                <a:solidFill>
                  <a:prstClr val="black">
                    <a:lumMod val="50000"/>
                    <a:lumOff val="50000"/>
                  </a:prstClr>
                </a:solidFill>
              </a:rPr>
              <a:pPr/>
              <a:t>12/1/2025</a:t>
            </a:fld>
            <a:endParaRPr lang="en-US" dirty="0">
              <a:solidFill>
                <a:prstClr val="black">
                  <a:lumMod val="50000"/>
                  <a:lumOff val="50000"/>
                </a:prstClr>
              </a:solidFill>
            </a:endParaRPr>
          </a:p>
        </p:txBody>
      </p:sp>
      <p:sp>
        <p:nvSpPr>
          <p:cNvPr id="5" name="Нижний колонтитул 4">
            <a:extLst>
              <a:ext uri="{FF2B5EF4-FFF2-40B4-BE49-F238E27FC236}">
                <a16:creationId xmlns:a16="http://schemas.microsoft.com/office/drawing/2014/main" id="{CDBC50D4-0002-44A1-91E9-5F7EE5C651FD}"/>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dirty="0">
              <a:solidFill>
                <a:prstClr val="black">
                  <a:lumMod val="50000"/>
                  <a:lumOff val="50000"/>
                </a:prstClr>
              </a:solidFill>
            </a:endParaRPr>
          </a:p>
        </p:txBody>
      </p:sp>
      <p:sp>
        <p:nvSpPr>
          <p:cNvPr id="6" name="Номер слайда 5">
            <a:extLst>
              <a:ext uri="{FF2B5EF4-FFF2-40B4-BE49-F238E27FC236}">
                <a16:creationId xmlns:a16="http://schemas.microsoft.com/office/drawing/2014/main" id="{EA0016CB-4326-4661-9210-6D1FBF724933}"/>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D57F1E4F-1CFF-5643-939E-217C01CDF565}" type="slidenum">
              <a:rPr lang="en-US" smtClean="0">
                <a:solidFill>
                  <a:prstClr val="black">
                    <a:lumMod val="50000"/>
                    <a:lumOff val="50000"/>
                  </a:prstClr>
                </a:solidFill>
              </a:rPr>
              <a:pPr/>
              <a:t>‹#›</a:t>
            </a:fld>
            <a:endParaRPr lang="en-US" dirty="0">
              <a:solidFill>
                <a:prstClr val="black">
                  <a:lumMod val="50000"/>
                  <a:lumOff val="50000"/>
                </a:prstClr>
              </a:solidFill>
            </a:endParaRPr>
          </a:p>
        </p:txBody>
      </p:sp>
    </p:spTree>
    <p:extLst>
      <p:ext uri="{BB962C8B-B14F-4D97-AF65-F5344CB8AC3E}">
        <p14:creationId xmlns:p14="http://schemas.microsoft.com/office/powerpoint/2010/main" val="3930392580"/>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p:transition spd="slow">
    <p:cover/>
  </p:transition>
  <p:hf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ru-RU"/>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5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32177" y="3383559"/>
            <a:ext cx="3200400" cy="12381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36323" y="1488318"/>
            <a:ext cx="6858003" cy="38813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5180" y="857786"/>
            <a:ext cx="8991957"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785100" y="2893383"/>
            <a:ext cx="8522037" cy="2590027"/>
          </a:xfrm>
        </p:spPr>
        <p:txBody>
          <a:bodyPr anchor="t">
            <a:normAutofit fontScale="90000"/>
          </a:bodyPr>
          <a:lstStyle/>
          <a:p>
            <a:pPr algn="l"/>
            <a:r>
              <a:rPr lang="ru-RU" sz="4500" dirty="0">
                <a:latin typeface="Arial" panose="020B0604020202020204" pitchFamily="34" charset="0"/>
                <a:cs typeface="Arial" panose="020B0604020202020204" pitchFamily="34" charset="0"/>
              </a:rPr>
              <a:t>2026 </a:t>
            </a:r>
            <a:r>
              <a:rPr lang="ru-RU" sz="4500" dirty="0" err="1">
                <a:latin typeface="Arial" panose="020B0604020202020204" pitchFamily="34" charset="0"/>
                <a:cs typeface="Arial" panose="020B0604020202020204" pitchFamily="34" charset="0"/>
              </a:rPr>
              <a:t>жылға</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арналған</a:t>
            </a:r>
            <a:r>
              <a:rPr lang="ru-RU" sz="4500" dirty="0">
                <a:latin typeface="Arial" panose="020B0604020202020204" pitchFamily="34" charset="0"/>
                <a:cs typeface="Arial" panose="020B0604020202020204" pitchFamily="34" charset="0"/>
              </a:rPr>
              <a:t> орта </a:t>
            </a:r>
            <a:r>
              <a:rPr lang="ru-RU" sz="4500" dirty="0" err="1">
                <a:latin typeface="Arial" panose="020B0604020202020204" pitchFamily="34" charset="0"/>
                <a:cs typeface="Arial" panose="020B0604020202020204" pitchFamily="34" charset="0"/>
              </a:rPr>
              <a:t>білім</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беруді</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қаржыландырудың</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жан</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басына</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шаққандағы</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нормативінің</a:t>
            </a:r>
            <a:r>
              <a:rPr lang="ru-RU" sz="4500" dirty="0">
                <a:latin typeface="Arial" panose="020B0604020202020204" pitchFamily="34" charset="0"/>
                <a:cs typeface="Arial" panose="020B0604020202020204" pitchFamily="34" charset="0"/>
              </a:rPr>
              <a:t> </a:t>
            </a:r>
            <a:r>
              <a:rPr lang="ru-RU" sz="4500" dirty="0" err="1">
                <a:latin typeface="Arial" panose="020B0604020202020204" pitchFamily="34" charset="0"/>
                <a:cs typeface="Arial" panose="020B0604020202020204" pitchFamily="34" charset="0"/>
              </a:rPr>
              <a:t>мөлшері</a:t>
            </a:r>
            <a:br>
              <a:rPr lang="ru-RU" sz="4500" dirty="0">
                <a:latin typeface="Arial Narrow" panose="020B0606020202030204" pitchFamily="34" charset="0"/>
              </a:rPr>
            </a:br>
            <a:r>
              <a:rPr lang="ru-RU" sz="2200" i="1" dirty="0">
                <a:solidFill>
                  <a:prstClr val="black"/>
                </a:solidFill>
                <a:latin typeface="Arial" panose="020B0604020202020204" pitchFamily="34" charset="0"/>
                <a:cs typeface="Arial" panose="020B0604020202020204" pitchFamily="34" charset="0"/>
              </a:rPr>
              <a:t>(«</a:t>
            </a:r>
            <a:r>
              <a:rPr lang="ru-RU" sz="2200" i="1" dirty="0" err="1">
                <a:solidFill>
                  <a:prstClr val="black"/>
                </a:solidFill>
                <a:latin typeface="Arial" panose="020B0604020202020204" pitchFamily="34" charset="0"/>
                <a:cs typeface="Arial" panose="020B0604020202020204" pitchFamily="34" charset="0"/>
              </a:rPr>
              <a:t>Жайлы</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мектеп</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білім</a:t>
            </a:r>
            <a:r>
              <a:rPr lang="ru-RU" sz="2200" i="1" dirty="0">
                <a:solidFill>
                  <a:prstClr val="black"/>
                </a:solidFill>
                <a:latin typeface="Arial" panose="020B0604020202020204" pitchFamily="34" charset="0"/>
                <a:cs typeface="Arial" panose="020B0604020202020204" pitchFamily="34" charset="0"/>
              </a:rPr>
              <a:t> беру </a:t>
            </a:r>
            <a:r>
              <a:rPr lang="ru-RU" sz="2200" i="1" dirty="0" err="1">
                <a:solidFill>
                  <a:prstClr val="black"/>
                </a:solidFill>
                <a:latin typeface="Arial" panose="020B0604020202020204" pitchFamily="34" charset="0"/>
                <a:cs typeface="Arial" panose="020B0604020202020204" pitchFamily="34" charset="0"/>
              </a:rPr>
              <a:t>саласындағы</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пилоттық</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ұлттық</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жобаның</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төртінші</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тетігін</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іске</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асыру</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шеңберінде</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құрылыс</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жолымен</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пайдалануға</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берілген</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мектептер</a:t>
            </a:r>
            <a:r>
              <a:rPr lang="ru-RU" sz="2200" i="1" dirty="0">
                <a:solidFill>
                  <a:prstClr val="black"/>
                </a:solidFill>
                <a:latin typeface="Arial" panose="020B0604020202020204" pitchFamily="34" charset="0"/>
                <a:cs typeface="Arial" panose="020B0604020202020204" pitchFamily="34" charset="0"/>
              </a:rPr>
              <a:t> </a:t>
            </a:r>
            <a:r>
              <a:rPr lang="ru-RU" sz="2200" i="1" dirty="0" err="1">
                <a:solidFill>
                  <a:prstClr val="black"/>
                </a:solidFill>
                <a:latin typeface="Arial" panose="020B0604020202020204" pitchFamily="34" charset="0"/>
                <a:cs typeface="Arial" panose="020B0604020202020204" pitchFamily="34" charset="0"/>
              </a:rPr>
              <a:t>үшін</a:t>
            </a:r>
            <a:r>
              <a:rPr lang="ru-RU" sz="2200" i="1" dirty="0">
                <a:solidFill>
                  <a:prstClr val="black"/>
                </a:solidFill>
                <a:latin typeface="Arial Narrow" panose="020B0606020202030204" pitchFamily="34" charset="0"/>
                <a:ea typeface="+mj-ea"/>
                <a:cs typeface="+mj-cs"/>
              </a:rPr>
              <a:t>)</a:t>
            </a:r>
            <a:br>
              <a:rPr lang="ru-RU" sz="4500" dirty="0">
                <a:latin typeface="Arial Narrow" panose="020B0606020202030204" pitchFamily="34" charset="0"/>
              </a:rPr>
            </a:br>
            <a:endParaRPr lang="ru-RU" sz="4500" dirty="0">
              <a:latin typeface="Arial Narrow" panose="020B0606020202030204" pitchFamily="34" charset="0"/>
            </a:endParaRPr>
          </a:p>
        </p:txBody>
      </p:sp>
      <p:sp>
        <p:nvSpPr>
          <p:cNvPr id="15" name="Rectangle 14">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38295" y="3380411"/>
            <a:ext cx="3200400" cy="12381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2988358"/>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123133688"/>
              </p:ext>
            </p:extLst>
          </p:nvPr>
        </p:nvGraphicFramePr>
        <p:xfrm>
          <a:off x="109840" y="1159367"/>
          <a:ext cx="9686318" cy="5366862"/>
        </p:xfrm>
        <a:graphic>
          <a:graphicData uri="http://schemas.openxmlformats.org/drawingml/2006/table">
            <a:tbl>
              <a:tblPr firstRow="1" bandRow="1">
                <a:tableStyleId>{5C22544A-7EE6-4342-B048-85BDC9FD1C3A}</a:tableStyleId>
              </a:tblPr>
              <a:tblGrid>
                <a:gridCol w="868680">
                  <a:extLst>
                    <a:ext uri="{9D8B030D-6E8A-4147-A177-3AD203B41FA5}">
                      <a16:colId xmlns:a16="http://schemas.microsoft.com/office/drawing/2014/main" val="20000"/>
                    </a:ext>
                  </a:extLst>
                </a:gridCol>
                <a:gridCol w="904427">
                  <a:extLst>
                    <a:ext uri="{9D8B030D-6E8A-4147-A177-3AD203B41FA5}">
                      <a16:colId xmlns:a16="http://schemas.microsoft.com/office/drawing/2014/main" val="3161960751"/>
                    </a:ext>
                  </a:extLst>
                </a:gridCol>
                <a:gridCol w="679920">
                  <a:extLst>
                    <a:ext uri="{9D8B030D-6E8A-4147-A177-3AD203B41FA5}">
                      <a16:colId xmlns:a16="http://schemas.microsoft.com/office/drawing/2014/main" val="20002"/>
                    </a:ext>
                  </a:extLst>
                </a:gridCol>
                <a:gridCol w="944364">
                  <a:extLst>
                    <a:ext uri="{9D8B030D-6E8A-4147-A177-3AD203B41FA5}">
                      <a16:colId xmlns:a16="http://schemas.microsoft.com/office/drawing/2014/main" val="1698691894"/>
                    </a:ext>
                  </a:extLst>
                </a:gridCol>
                <a:gridCol w="936204">
                  <a:extLst>
                    <a:ext uri="{9D8B030D-6E8A-4147-A177-3AD203B41FA5}">
                      <a16:colId xmlns:a16="http://schemas.microsoft.com/office/drawing/2014/main" val="20003"/>
                    </a:ext>
                  </a:extLst>
                </a:gridCol>
                <a:gridCol w="1124713">
                  <a:extLst>
                    <a:ext uri="{9D8B030D-6E8A-4147-A177-3AD203B41FA5}">
                      <a16:colId xmlns:a16="http://schemas.microsoft.com/office/drawing/2014/main" val="1833503172"/>
                    </a:ext>
                  </a:extLst>
                </a:gridCol>
                <a:gridCol w="1160349">
                  <a:extLst>
                    <a:ext uri="{9D8B030D-6E8A-4147-A177-3AD203B41FA5}">
                      <a16:colId xmlns:a16="http://schemas.microsoft.com/office/drawing/2014/main" val="20004"/>
                    </a:ext>
                  </a:extLst>
                </a:gridCol>
                <a:gridCol w="1160349">
                  <a:extLst>
                    <a:ext uri="{9D8B030D-6E8A-4147-A177-3AD203B41FA5}">
                      <a16:colId xmlns:a16="http://schemas.microsoft.com/office/drawing/2014/main" val="3492015031"/>
                    </a:ext>
                  </a:extLst>
                </a:gridCol>
                <a:gridCol w="953656">
                  <a:extLst>
                    <a:ext uri="{9D8B030D-6E8A-4147-A177-3AD203B41FA5}">
                      <a16:colId xmlns:a16="http://schemas.microsoft.com/office/drawing/2014/main" val="20005"/>
                    </a:ext>
                  </a:extLst>
                </a:gridCol>
                <a:gridCol w="953656">
                  <a:extLst>
                    <a:ext uri="{9D8B030D-6E8A-4147-A177-3AD203B41FA5}">
                      <a16:colId xmlns:a16="http://schemas.microsoft.com/office/drawing/2014/main" val="2125785190"/>
                    </a:ext>
                  </a:extLst>
                </a:gridCol>
              </a:tblGrid>
              <a:tr h="400714">
                <a:tc rowSpan="2" gridSpan="2">
                  <a:txBody>
                    <a:bodyPr/>
                    <a:lstStyle/>
                    <a:p>
                      <a:pPr marL="0" marR="0" indent="0" algn="ctr" defTabSz="742950" rtl="0" eaLnBrk="1" fontAlgn="auto" latinLnBrk="0" hangingPunct="1">
                        <a:lnSpc>
                          <a:spcPct val="100000"/>
                        </a:lnSpc>
                        <a:spcBef>
                          <a:spcPts val="0"/>
                        </a:spcBef>
                        <a:spcAft>
                          <a:spcPts val="0"/>
                        </a:spcAft>
                        <a:buClrTx/>
                        <a:buSzTx/>
                        <a:buFontTx/>
                        <a:buNone/>
                        <a:tabLst/>
                        <a:defRPr/>
                      </a:pPr>
                      <a:r>
                        <a:rPr lang="ru-RU" sz="1100" dirty="0" err="1">
                          <a:latin typeface="Arial" panose="020B0604020202020204" pitchFamily="34" charset="0"/>
                          <a:cs typeface="Arial" panose="020B0604020202020204" pitchFamily="34" charset="0"/>
                        </a:rPr>
                        <a:t>Білім</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деңгейі</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gridSpan="4">
                  <a:txBody>
                    <a:bodyPr/>
                    <a:lstStyle/>
                    <a:p>
                      <a:pPr algn="ctr"/>
                      <a:r>
                        <a:rPr lang="ru-RU" dirty="0" err="1"/>
                        <a:t>Жалпы</a:t>
                      </a:r>
                      <a:r>
                        <a:rPr lang="ru-RU" dirty="0"/>
                        <a:t> </a:t>
                      </a:r>
                      <a:r>
                        <a:rPr lang="ru-RU" dirty="0" err="1"/>
                        <a:t>білім</a:t>
                      </a:r>
                      <a:r>
                        <a:rPr lang="ru-RU" dirty="0"/>
                        <a:t> </a:t>
                      </a:r>
                      <a:r>
                        <a:rPr lang="ru-RU" dirty="0" err="1"/>
                        <a:t>беретін</a:t>
                      </a:r>
                      <a:r>
                        <a:rPr lang="ru-RU" dirty="0"/>
                        <a:t> </a:t>
                      </a:r>
                      <a:r>
                        <a:rPr lang="ru-RU" dirty="0" err="1"/>
                        <a:t>сыныптардағы</a:t>
                      </a:r>
                      <a:r>
                        <a:rPr lang="ru-RU" dirty="0"/>
                        <a:t> </a:t>
                      </a:r>
                      <a:r>
                        <a:rPr lang="ru-RU" dirty="0" err="1"/>
                        <a:t>оқушылар</a:t>
                      </a:r>
                      <a:r>
                        <a:rPr lang="ru-RU" dirty="0"/>
                        <a:t> </a:t>
                      </a:r>
                      <a:r>
                        <a:rPr lang="ru-RU" dirty="0" err="1"/>
                        <a:t>үшін</a:t>
                      </a:r>
                      <a:r>
                        <a:rPr lang="ru-RU" dirty="0"/>
                        <a:t>, </a:t>
                      </a:r>
                      <a:r>
                        <a:rPr lang="ru-RU" dirty="0" err="1"/>
                        <a:t>оның</a:t>
                      </a:r>
                      <a:r>
                        <a:rPr lang="ru-RU" dirty="0"/>
                        <a:t> </a:t>
                      </a:r>
                      <a:r>
                        <a:rPr lang="ru-RU" dirty="0" err="1"/>
                        <a:t>ішінде</a:t>
                      </a:r>
                      <a:r>
                        <a:rPr lang="ru-RU" dirty="0"/>
                        <a:t>:</a:t>
                      </a:r>
                      <a:endParaRPr lang="ru-KZ" dirty="0"/>
                    </a:p>
                  </a:txBody>
                  <a:tcPr marL="99060" marR="99060" anchor="ctr">
                    <a:solidFill>
                      <a:srgbClr val="0070C0"/>
                    </a:solidFill>
                  </a:tcPr>
                </a:tc>
                <a:tc hMerge="1">
                  <a:txBody>
                    <a:bodyPr/>
                    <a:lstStyle/>
                    <a:p>
                      <a:endParaRPr lang="ru-RU"/>
                    </a:p>
                  </a:txBody>
                  <a:tcPr/>
                </a:tc>
                <a:tc hMerge="1">
                  <a:txBody>
                    <a:bodyPr/>
                    <a:lstStyle/>
                    <a:p>
                      <a:pPr algn="ctr"/>
                      <a:endParaRPr lang="ru-RU" sz="1200" dirty="0">
                        <a:latin typeface="Book Antiqua" pitchFamily="18" charset="0"/>
                      </a:endParaRPr>
                    </a:p>
                  </a:txBody>
                  <a:tcPr marL="99060" marR="99060" anchor="ctr">
                    <a:solidFill>
                      <a:srgbClr val="0070C0"/>
                    </a:solidFill>
                  </a:tcPr>
                </a:tc>
                <a:tc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ТҮЗЕТУ </a:t>
                      </a:r>
                      <a:r>
                        <a:rPr lang="ru-RU" sz="1100" dirty="0" err="1">
                          <a:latin typeface="Arial" panose="020B0604020202020204" pitchFamily="34" charset="0"/>
                          <a:cs typeface="Arial" panose="020B0604020202020204" pitchFamily="34" charset="0"/>
                        </a:rPr>
                        <a:t>сыныптардағы</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оқушылар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үшін</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ҮЙДЕ </a:t>
                      </a:r>
                      <a:r>
                        <a:rPr lang="ru-RU" sz="1100" dirty="0" err="1">
                          <a:latin typeface="Arial" panose="020B0604020202020204" pitchFamily="34" charset="0"/>
                          <a:cs typeface="Arial" panose="020B0604020202020204" pitchFamily="34" charset="0"/>
                        </a:rPr>
                        <a:t>оқитын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оұушылар</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extLst>
                  <a:ext uri="{0D108BD9-81ED-4DB2-BD59-A6C34878D82A}">
                    <a16:rowId xmlns:a16="http://schemas.microsoft.com/office/drawing/2014/main" val="10000"/>
                  </a:ext>
                </a:extLst>
              </a:tr>
              <a:tr h="541176">
                <a:tc gridSpan="2" vMerge="1">
                  <a:txBody>
                    <a:bodyPr/>
                    <a:lstStyle/>
                    <a:p>
                      <a:endParaRPr lang="ru-RU"/>
                    </a:p>
                  </a:txBody>
                  <a:tcPr/>
                </a:tc>
                <a:tc hMerge="1" vMerge="1">
                  <a:txBody>
                    <a:bodyPr/>
                    <a:lstStyle/>
                    <a:p>
                      <a:endParaRPr lang="ru-RU"/>
                    </a:p>
                  </a:txBody>
                  <a:tcPr/>
                </a:tc>
                <a:tc gridSpan="2">
                  <a:txBody>
                    <a:bodyPr/>
                    <a:lstStyle/>
                    <a:p>
                      <a:pPr algn="ctr"/>
                      <a:r>
                        <a:rPr lang="ru-RU" sz="1100" dirty="0">
                          <a:solidFill>
                            <a:schemeClr val="bg1"/>
                          </a:solidFill>
                          <a:latin typeface="Arial" panose="020B0604020202020204" pitchFamily="34" charset="0"/>
                          <a:cs typeface="Arial" panose="020B0604020202020204" pitchFamily="34" charset="0"/>
                        </a:rPr>
                        <a:t>НОРМОТИПТІК  </a:t>
                      </a:r>
                    </a:p>
                    <a:p>
                      <a:pPr algn="ctr"/>
                      <a:r>
                        <a:rPr lang="ru-RU" sz="1100" dirty="0" err="1">
                          <a:solidFill>
                            <a:schemeClr val="bg1"/>
                          </a:solidFill>
                          <a:latin typeface="Arial" panose="020B0604020202020204" pitchFamily="34" charset="0"/>
                          <a:cs typeface="Arial" panose="020B0604020202020204" pitchFamily="34" charset="0"/>
                        </a:rPr>
                        <a:t>оқушылар</a:t>
                      </a:r>
                      <a:endParaRPr lang="ru-RU" sz="1100" dirty="0">
                        <a:solidFill>
                          <a:schemeClr val="bg1"/>
                        </a:solidFill>
                        <a:latin typeface="Arial" panose="020B0604020202020204" pitchFamily="34" charset="0"/>
                        <a:cs typeface="Arial" panose="020B0604020202020204" pitchFamily="34" charset="0"/>
                      </a:endParaRPr>
                    </a:p>
                  </a:txBody>
                  <a:tcPr marL="99060" marR="99060" anchor="ctr">
                    <a:solidFill>
                      <a:srgbClr val="0070C0"/>
                    </a:solidFill>
                  </a:tcPr>
                </a:tc>
                <a:tc hMerge="1">
                  <a:txBody>
                    <a:bodyPr/>
                    <a:lstStyle/>
                    <a:p>
                      <a:endParaRPr lang="ru-RU"/>
                    </a:p>
                  </a:txBody>
                  <a:tcPr/>
                </a:tc>
                <a:tc gridSpan="2">
                  <a:txBody>
                    <a:bodyPr/>
                    <a:lstStyle/>
                    <a:p>
                      <a:pPr algn="ctr"/>
                      <a:r>
                        <a:rPr lang="ru-RU" sz="1100" dirty="0" err="1">
                          <a:solidFill>
                            <a:schemeClr val="bg1"/>
                          </a:solidFill>
                          <a:latin typeface="Arial" panose="020B0604020202020204" pitchFamily="34" charset="0"/>
                          <a:cs typeface="Arial" panose="020B0604020202020204" pitchFamily="34" charset="0"/>
                        </a:rPr>
                        <a:t>Ерекше</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білім</a:t>
                      </a:r>
                      <a:r>
                        <a:rPr lang="ru-RU" sz="1100" dirty="0">
                          <a:solidFill>
                            <a:schemeClr val="bg1"/>
                          </a:solidFill>
                          <a:latin typeface="Arial" panose="020B0604020202020204" pitchFamily="34" charset="0"/>
                          <a:cs typeface="Arial" panose="020B0604020202020204" pitchFamily="34" charset="0"/>
                        </a:rPr>
                        <a:t> беру </a:t>
                      </a:r>
                      <a:r>
                        <a:rPr lang="ru-RU" sz="1100" dirty="0" err="1">
                          <a:solidFill>
                            <a:schemeClr val="bg1"/>
                          </a:solidFill>
                          <a:latin typeface="Arial" panose="020B0604020202020204" pitchFamily="34" charset="0"/>
                          <a:cs typeface="Arial" panose="020B0604020202020204" pitchFamily="34" charset="0"/>
                        </a:rPr>
                        <a:t>қажеттіліктері</a:t>
                      </a:r>
                      <a:r>
                        <a:rPr lang="ru-RU" sz="1100" dirty="0">
                          <a:solidFill>
                            <a:schemeClr val="bg1"/>
                          </a:solidFill>
                          <a:latin typeface="Arial" panose="020B0604020202020204" pitchFamily="34" charset="0"/>
                          <a:cs typeface="Arial" panose="020B0604020202020204" pitchFamily="34" charset="0"/>
                        </a:rPr>
                        <a:t> бар </a:t>
                      </a:r>
                      <a:r>
                        <a:rPr lang="ru-RU" sz="1100" dirty="0" err="1">
                          <a:solidFill>
                            <a:schemeClr val="bg1"/>
                          </a:solidFill>
                          <a:latin typeface="Arial" panose="020B0604020202020204" pitchFamily="34" charset="0"/>
                          <a:cs typeface="Arial" panose="020B0604020202020204" pitchFamily="34" charset="0"/>
                        </a:rPr>
                        <a:t>оқушылар</a:t>
                      </a:r>
                      <a:r>
                        <a:rPr lang="ru-RU" sz="1100" dirty="0">
                          <a:solidFill>
                            <a:schemeClr val="bg1"/>
                          </a:solidFill>
                          <a:latin typeface="Arial" panose="020B0604020202020204" pitchFamily="34" charset="0"/>
                          <a:cs typeface="Arial" panose="020B0604020202020204" pitchFamily="34" charset="0"/>
                        </a:rPr>
                        <a:t> </a:t>
                      </a:r>
                    </a:p>
                    <a:p>
                      <a:pPr algn="ctr"/>
                      <a:r>
                        <a:rPr lang="ru-RU" sz="1100" dirty="0">
                          <a:solidFill>
                            <a:schemeClr val="bg1"/>
                          </a:solidFill>
                          <a:latin typeface="Arial" panose="020B0604020202020204" pitchFamily="34" charset="0"/>
                          <a:cs typeface="Arial" panose="020B0604020202020204" pitchFamily="34" charset="0"/>
                        </a:rPr>
                        <a:t>(ИНКЛЮЗИВ)</a:t>
                      </a:r>
                    </a:p>
                  </a:txBody>
                  <a:tcPr marL="99060" marR="99060" anchor="ctr">
                    <a:solidFill>
                      <a:srgbClr val="0070C0"/>
                    </a:solidFill>
                  </a:tcPr>
                </a:tc>
                <a:tc hMerge="1">
                  <a:txBody>
                    <a:bodyPr/>
                    <a:lstStyle/>
                    <a:p>
                      <a:endParaRPr lang="ru-RU"/>
                    </a:p>
                  </a:txBody>
                  <a:tcPr/>
                </a:tc>
                <a:tc gridSpan="2" vMerge="1">
                  <a:txBody>
                    <a:bodyPr/>
                    <a:lstStyle/>
                    <a:p>
                      <a:endParaRPr lang="ru-RU" dirty="0"/>
                    </a:p>
                  </a:txBody>
                  <a:tcPr>
                    <a:solidFill>
                      <a:srgbClr val="0070C0"/>
                    </a:solidFill>
                  </a:tcPr>
                </a:tc>
                <a:tc hMerge="1" vMerge="1">
                  <a:txBody>
                    <a:bodyPr/>
                    <a:lstStyle/>
                    <a:p>
                      <a:endParaRPr lang="ru-RU"/>
                    </a:p>
                  </a:txBody>
                  <a:tcPr/>
                </a:tc>
                <a:tc gridSpan="2" vMerge="1">
                  <a:txBody>
                    <a:bodyPr/>
                    <a:lstStyle/>
                    <a:p>
                      <a:endParaRPr lang="ru-RU"/>
                    </a:p>
                  </a:txBody>
                  <a:tcPr/>
                </a:tc>
                <a:tc hMerge="1" vMerge="1">
                  <a:txBody>
                    <a:bodyPr/>
                    <a:lstStyle/>
                    <a:p>
                      <a:endParaRPr lang="ru-RU" dirty="0"/>
                    </a:p>
                  </a:txBody>
                  <a:tcPr/>
                </a:tc>
                <a:extLst>
                  <a:ext uri="{0D108BD9-81ED-4DB2-BD59-A6C34878D82A}">
                    <a16:rowId xmlns:a16="http://schemas.microsoft.com/office/drawing/2014/main" val="10001"/>
                  </a:ext>
                </a:extLst>
              </a:tr>
              <a:tr h="227045">
                <a:tc gridSpan="2">
                  <a:txBody>
                    <a:bodyPr/>
                    <a:lstStyle/>
                    <a:p>
                      <a:pPr algn="ct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hMerge="1">
                  <a:txBody>
                    <a:bodyPr/>
                    <a:lstStyle/>
                    <a:p>
                      <a:endParaRPr lang="ru-RU"/>
                    </a:p>
                  </a:txBody>
                  <a:tcP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extLst>
                  <a:ext uri="{0D108BD9-81ED-4DB2-BD59-A6C34878D82A}">
                    <a16:rowId xmlns:a16="http://schemas.microsoft.com/office/drawing/2014/main" val="59097636"/>
                  </a:ext>
                </a:extLst>
              </a:tr>
              <a:tr h="347330">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және</a:t>
                      </a:r>
                      <a:r>
                        <a:rPr lang="ru-RU" sz="1100" b="1" dirty="0">
                          <a:solidFill>
                            <a:schemeClr val="tx1"/>
                          </a:solidFill>
                          <a:latin typeface="Arial" panose="020B0604020202020204" pitchFamily="34" charset="0"/>
                          <a:cs typeface="Arial" panose="020B0604020202020204" pitchFamily="34" charset="0"/>
                        </a:rPr>
                        <a:t> радиация</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аймақтарынан</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тыс</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504 755</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635 595</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819 881</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1 081 561</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891 166</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1 018 196</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2 192 017</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2 564 391</a:t>
                      </a:r>
                    </a:p>
                  </a:txBody>
                  <a:tcPr marL="9525" marR="9525" marT="9525" marB="0" anchor="ctr"/>
                </a:tc>
                <a:extLst>
                  <a:ext uri="{0D108BD9-81ED-4DB2-BD59-A6C34878D82A}">
                    <a16:rowId xmlns:a16="http://schemas.microsoft.com/office/drawing/2014/main" val="10002"/>
                  </a:ext>
                </a:extLst>
              </a:tr>
              <a:tr h="347331">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664 446</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863 454</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1 139 263</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1 537 279</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1 050 554</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1 206 660</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2 702 794</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3 168 345</a:t>
                      </a:r>
                    </a:p>
                  </a:txBody>
                  <a:tcPr marL="9525" marR="9525" marT="9525" marB="0" anchor="ctr"/>
                </a:tc>
                <a:extLst>
                  <a:ext uri="{0D108BD9-81ED-4DB2-BD59-A6C34878D82A}">
                    <a16:rowId xmlns:a16="http://schemas.microsoft.com/office/drawing/2014/main" val="4197087252"/>
                  </a:ext>
                </a:extLst>
              </a:tr>
              <a:tr h="34733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780 503</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1 028 878</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1 371 377</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1 868 127</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1 109 349</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1 276 180</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3 213 112</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3 771 757</a:t>
                      </a:r>
                    </a:p>
                  </a:txBody>
                  <a:tcPr marL="9525" marR="9525" marT="9525" marB="0" anchor="ctr"/>
                </a:tc>
                <a:extLst>
                  <a:ext uri="{0D108BD9-81ED-4DB2-BD59-A6C34878D82A}">
                    <a16:rowId xmlns:a16="http://schemas.microsoft.com/office/drawing/2014/main" val="429480228"/>
                  </a:ext>
                </a:extLst>
              </a:tr>
              <a:tr h="329737">
                <a:tc rowSpan="3">
                  <a:txBody>
                    <a:bodyPr/>
                    <a:lstStyle/>
                    <a:p>
                      <a:pPr algn="ctr"/>
                      <a:r>
                        <a:rPr lang="ru-RU" sz="1100" b="1" dirty="0">
                          <a:solidFill>
                            <a:schemeClr val="tx1"/>
                          </a:solidFill>
                          <a:latin typeface="Arial" panose="020B0604020202020204" pitchFamily="34" charset="0"/>
                          <a:cs typeface="Arial" panose="020B0604020202020204" pitchFamily="34" charset="0"/>
                        </a:rPr>
                        <a:t>Радиация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527 221</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660 429</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854 254</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1 120 670</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927 925</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1 054 954</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2 279 378</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2 651 752</a:t>
                      </a:r>
                    </a:p>
                  </a:txBody>
                  <a:tcPr marL="9525" marR="9525" marT="9525" marB="0" anchor="ctr"/>
                </a:tc>
                <a:extLst>
                  <a:ext uri="{0D108BD9-81ED-4DB2-BD59-A6C34878D82A}">
                    <a16:rowId xmlns:a16="http://schemas.microsoft.com/office/drawing/2014/main" val="2400371574"/>
                  </a:ext>
                </a:extLst>
              </a:tr>
              <a:tr h="329738">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693 048</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895 667</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1 185 908</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1 591 146</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1 093 310</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1 249 415</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2 809 373</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3 274 924</a:t>
                      </a:r>
                    </a:p>
                  </a:txBody>
                  <a:tcPr marL="9525" marR="9525" marT="9525" marB="0" anchor="ctr"/>
                </a:tc>
                <a:extLst>
                  <a:ext uri="{0D108BD9-81ED-4DB2-BD59-A6C34878D82A}">
                    <a16:rowId xmlns:a16="http://schemas.microsoft.com/office/drawing/2014/main" val="3721942957"/>
                  </a:ext>
                </a:extLst>
              </a:tr>
              <a:tr h="329737">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813 564</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1 066 449</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1 426 940</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1 932 710</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1 154 316</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1 321 147</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3 338 891</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3 897 536</a:t>
                      </a:r>
                    </a:p>
                  </a:txBody>
                  <a:tcPr marL="9525" marR="9525" marT="9525" marB="0" anchor="ctr"/>
                </a:tc>
                <a:extLst>
                  <a:ext uri="{0D108BD9-81ED-4DB2-BD59-A6C34878D82A}">
                    <a16:rowId xmlns:a16="http://schemas.microsoft.com/office/drawing/2014/main" val="4189189650"/>
                  </a:ext>
                </a:extLst>
              </a:tr>
              <a:tr h="269509">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613 284</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761 194</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1 014 257</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1 310 077</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1 102 737</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1 229 766</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2 768 408</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3 140 782</a:t>
                      </a:r>
                    </a:p>
                  </a:txBody>
                  <a:tcPr marL="9525" marR="9525" marT="9525" marB="0" anchor="ctr"/>
                </a:tc>
                <a:extLst>
                  <a:ext uri="{0D108BD9-81ED-4DB2-BD59-A6C34878D82A}">
                    <a16:rowId xmlns:a16="http://schemas.microsoft.com/office/drawing/2014/main" val="3453707155"/>
                  </a:ext>
                </a:extLst>
              </a:tr>
              <a:tr h="26951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817 207</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1 042 255</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1 422 103</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1 872 199</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1 305 360</a:t>
                      </a:r>
                    </a:p>
                  </a:txBody>
                  <a:tcPr marL="9525" marR="9525" marT="9525" marB="0" anchor="ctr"/>
                </a:tc>
                <a:tc>
                  <a:txBody>
                    <a:bodyPr/>
                    <a:lstStyle/>
                    <a:p>
                      <a:pPr algn="ctr" fontAlgn="ctr"/>
                      <a:r>
                        <a:rPr lang="ru-KZ" sz="1300" b="1" i="0" u="none" strike="noStrike">
                          <a:solidFill>
                            <a:srgbClr val="000000"/>
                          </a:solidFill>
                          <a:effectLst/>
                          <a:latin typeface="Arial" panose="020B0604020202020204" pitchFamily="34" charset="0"/>
                          <a:cs typeface="Arial" panose="020B0604020202020204" pitchFamily="34" charset="0"/>
                        </a:rPr>
                        <a:t>1 461 466</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3 417 736</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3 883 288</a:t>
                      </a:r>
                    </a:p>
                  </a:txBody>
                  <a:tcPr marL="9525" marR="9525" marT="9525" marB="0" anchor="ctr"/>
                </a:tc>
                <a:extLst>
                  <a:ext uri="{0D108BD9-81ED-4DB2-BD59-A6C34878D82A}">
                    <a16:rowId xmlns:a16="http://schemas.microsoft.com/office/drawing/2014/main" val="1306134128"/>
                  </a:ext>
                </a:extLst>
              </a:tr>
              <a:tr h="269509">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965 410</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1 246 305</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1 718 509</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2 280 299</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1 380 103</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1 546 934</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4 066 481</a:t>
                      </a:r>
                    </a:p>
                  </a:txBody>
                  <a:tcPr marL="9525" marR="9525" marT="9525" marB="0" anchor="ctr"/>
                </a:tc>
                <a:tc>
                  <a:txBody>
                    <a:bodyPr/>
                    <a:lstStyle/>
                    <a:p>
                      <a:pPr algn="ctr" fontAlgn="ctr"/>
                      <a:r>
                        <a:rPr lang="ru-KZ" sz="1300" b="1" i="0" u="none" strike="noStrike" dirty="0">
                          <a:solidFill>
                            <a:srgbClr val="000000"/>
                          </a:solidFill>
                          <a:effectLst/>
                          <a:latin typeface="Arial" panose="020B0604020202020204" pitchFamily="34" charset="0"/>
                          <a:cs typeface="Arial" panose="020B0604020202020204" pitchFamily="34" charset="0"/>
                        </a:rPr>
                        <a:t>4 625 126</a:t>
                      </a:r>
                    </a:p>
                  </a:txBody>
                  <a:tcPr marL="9525" marR="9525" marT="9525" marB="0" anchor="ctr"/>
                </a:tc>
                <a:extLst>
                  <a:ext uri="{0D108BD9-81ED-4DB2-BD59-A6C34878D82A}">
                    <a16:rowId xmlns:a16="http://schemas.microsoft.com/office/drawing/2014/main" val="1773201916"/>
                  </a:ext>
                </a:extLst>
              </a:tr>
            </a:tbl>
          </a:graphicData>
        </a:graphic>
      </p:graphicFrame>
      <p:sp>
        <p:nvSpPr>
          <p:cNvPr id="3" name="TextBox 2"/>
          <p:cNvSpPr txBox="1"/>
          <p:nvPr/>
        </p:nvSpPr>
        <p:spPr>
          <a:xfrm>
            <a:off x="8852453" y="818403"/>
            <a:ext cx="742063" cy="307777"/>
          </a:xfrm>
          <a:prstGeom prst="rect">
            <a:avLst/>
          </a:prstGeom>
          <a:noFill/>
        </p:spPr>
        <p:txBody>
          <a:bodyPr wrap="none" rtlCol="0">
            <a:spAutoFit/>
          </a:bodyPr>
          <a:lstStyle/>
          <a:p>
            <a:r>
              <a:rPr lang="ru-RU" sz="1400" b="1" i="1" dirty="0">
                <a:solidFill>
                  <a:srgbClr val="002060"/>
                </a:solidFill>
                <a:latin typeface="Arial" panose="020B0604020202020204" pitchFamily="34" charset="0"/>
                <a:cs typeface="Arial" panose="020B0604020202020204" pitchFamily="34" charset="0"/>
              </a:rPr>
              <a:t>те</a:t>
            </a:r>
            <a:r>
              <a:rPr lang="kk-KZ" sz="1400" b="1" i="1" dirty="0">
                <a:solidFill>
                  <a:srgbClr val="002060"/>
                </a:solidFill>
                <a:latin typeface="Arial" panose="020B0604020202020204" pitchFamily="34" charset="0"/>
                <a:cs typeface="Arial" panose="020B0604020202020204" pitchFamily="34" charset="0"/>
              </a:rPr>
              <a:t>ң</a:t>
            </a:r>
            <a:r>
              <a:rPr lang="ru-RU" sz="1400" b="1" i="1" dirty="0" err="1">
                <a:solidFill>
                  <a:srgbClr val="002060"/>
                </a:solidFill>
                <a:latin typeface="Arial" panose="020B0604020202020204" pitchFamily="34" charset="0"/>
                <a:cs typeface="Arial" panose="020B0604020202020204" pitchFamily="34" charset="0"/>
              </a:rPr>
              <a:t>ге</a:t>
            </a:r>
            <a:endParaRPr lang="ru-RU" sz="1400" b="1" i="1" dirty="0">
              <a:solidFill>
                <a:srgbClr val="00206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75DB0FF-CE1A-430D-8CD4-E72C6BC17B7D}"/>
              </a:ext>
            </a:extLst>
          </p:cNvPr>
          <p:cNvSpPr txBox="1"/>
          <p:nvPr/>
        </p:nvSpPr>
        <p:spPr>
          <a:xfrm>
            <a:off x="233475" y="418294"/>
            <a:ext cx="9439049" cy="369332"/>
          </a:xfrm>
          <a:prstGeom prst="rect">
            <a:avLst/>
          </a:prstGeom>
          <a:noFill/>
        </p:spPr>
        <p:txBody>
          <a:bodyPr wrap="square" rtlCol="0">
            <a:spAutoFit/>
          </a:bodyPr>
          <a:lstStyle/>
          <a:p>
            <a:pPr algn="ctr"/>
            <a:r>
              <a:rPr lang="ru-RU" sz="1800" b="1" dirty="0">
                <a:solidFill>
                  <a:srgbClr val="002060"/>
                </a:solidFill>
                <a:latin typeface="Arial" panose="020B0604020202020204" pitchFamily="34" charset="0"/>
                <a:cs typeface="Arial" panose="020B0604020202020204" pitchFamily="34" charset="0"/>
              </a:rPr>
              <a:t>1 топ: Атырау, </a:t>
            </a:r>
            <a:r>
              <a:rPr lang="ru-RU" sz="1800" b="1" dirty="0" err="1">
                <a:solidFill>
                  <a:srgbClr val="002060"/>
                </a:solidFill>
                <a:latin typeface="Arial" panose="020B0604020202020204" pitchFamily="34" charset="0"/>
                <a:cs typeface="Arial" panose="020B0604020202020204" pitchFamily="34" charset="0"/>
              </a:rPr>
              <a:t>Қостанай</a:t>
            </a:r>
            <a:r>
              <a:rPr lang="ru-RU" sz="1800"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Маңғыстау</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облыстар</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үшін</a:t>
            </a:r>
            <a:endParaRPr lang="ru-RU" sz="18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8425179"/>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048972960"/>
              </p:ext>
            </p:extLst>
          </p:nvPr>
        </p:nvGraphicFramePr>
        <p:xfrm>
          <a:off x="143043" y="1261647"/>
          <a:ext cx="9619914" cy="5255052"/>
        </p:xfrm>
        <a:graphic>
          <a:graphicData uri="http://schemas.openxmlformats.org/drawingml/2006/table">
            <a:tbl>
              <a:tblPr firstRow="1" bandRow="1">
                <a:tableStyleId>{5C22544A-7EE6-4342-B048-85BDC9FD1C3A}</a:tableStyleId>
              </a:tblPr>
              <a:tblGrid>
                <a:gridCol w="654083">
                  <a:extLst>
                    <a:ext uri="{9D8B030D-6E8A-4147-A177-3AD203B41FA5}">
                      <a16:colId xmlns:a16="http://schemas.microsoft.com/office/drawing/2014/main" val="20000"/>
                    </a:ext>
                  </a:extLst>
                </a:gridCol>
                <a:gridCol w="854425">
                  <a:extLst>
                    <a:ext uri="{9D8B030D-6E8A-4147-A177-3AD203B41FA5}">
                      <a16:colId xmlns:a16="http://schemas.microsoft.com/office/drawing/2014/main" val="3161960751"/>
                    </a:ext>
                  </a:extLst>
                </a:gridCol>
                <a:gridCol w="756548">
                  <a:extLst>
                    <a:ext uri="{9D8B030D-6E8A-4147-A177-3AD203B41FA5}">
                      <a16:colId xmlns:a16="http://schemas.microsoft.com/office/drawing/2014/main" val="20002"/>
                    </a:ext>
                  </a:extLst>
                </a:gridCol>
                <a:gridCol w="960236">
                  <a:extLst>
                    <a:ext uri="{9D8B030D-6E8A-4147-A177-3AD203B41FA5}">
                      <a16:colId xmlns:a16="http://schemas.microsoft.com/office/drawing/2014/main" val="1698691894"/>
                    </a:ext>
                  </a:extLst>
                </a:gridCol>
                <a:gridCol w="951937">
                  <a:extLst>
                    <a:ext uri="{9D8B030D-6E8A-4147-A177-3AD203B41FA5}">
                      <a16:colId xmlns:a16="http://schemas.microsoft.com/office/drawing/2014/main" val="20003"/>
                    </a:ext>
                  </a:extLst>
                </a:gridCol>
                <a:gridCol w="1143615">
                  <a:extLst>
                    <a:ext uri="{9D8B030D-6E8A-4147-A177-3AD203B41FA5}">
                      <a16:colId xmlns:a16="http://schemas.microsoft.com/office/drawing/2014/main" val="1833503172"/>
                    </a:ext>
                  </a:extLst>
                </a:gridCol>
                <a:gridCol w="1179851">
                  <a:extLst>
                    <a:ext uri="{9D8B030D-6E8A-4147-A177-3AD203B41FA5}">
                      <a16:colId xmlns:a16="http://schemas.microsoft.com/office/drawing/2014/main" val="20004"/>
                    </a:ext>
                  </a:extLst>
                </a:gridCol>
                <a:gridCol w="1179851">
                  <a:extLst>
                    <a:ext uri="{9D8B030D-6E8A-4147-A177-3AD203B41FA5}">
                      <a16:colId xmlns:a16="http://schemas.microsoft.com/office/drawing/2014/main" val="3492015031"/>
                    </a:ext>
                  </a:extLst>
                </a:gridCol>
                <a:gridCol w="969684">
                  <a:extLst>
                    <a:ext uri="{9D8B030D-6E8A-4147-A177-3AD203B41FA5}">
                      <a16:colId xmlns:a16="http://schemas.microsoft.com/office/drawing/2014/main" val="20005"/>
                    </a:ext>
                  </a:extLst>
                </a:gridCol>
                <a:gridCol w="969684">
                  <a:extLst>
                    <a:ext uri="{9D8B030D-6E8A-4147-A177-3AD203B41FA5}">
                      <a16:colId xmlns:a16="http://schemas.microsoft.com/office/drawing/2014/main" val="2125785190"/>
                    </a:ext>
                  </a:extLst>
                </a:gridCol>
              </a:tblGrid>
              <a:tr h="593167">
                <a:tc rowSpan="2" gridSpan="2">
                  <a:txBody>
                    <a:bodyPr/>
                    <a:lstStyle/>
                    <a:p>
                      <a:pPr marL="0" marR="0" indent="0" algn="ctr" defTabSz="742950" rtl="0" eaLnBrk="1" fontAlgn="auto" latinLnBrk="0" hangingPunct="1">
                        <a:lnSpc>
                          <a:spcPct val="100000"/>
                        </a:lnSpc>
                        <a:spcBef>
                          <a:spcPts val="0"/>
                        </a:spcBef>
                        <a:spcAft>
                          <a:spcPts val="0"/>
                        </a:spcAft>
                        <a:buClrTx/>
                        <a:buSzTx/>
                        <a:buFontTx/>
                        <a:buNone/>
                        <a:tabLst/>
                        <a:defRPr/>
                      </a:pPr>
                      <a:r>
                        <a:rPr lang="ru-RU" sz="1100" dirty="0" err="1">
                          <a:latin typeface="Arial" panose="020B0604020202020204" pitchFamily="34" charset="0"/>
                          <a:cs typeface="Arial" panose="020B0604020202020204" pitchFamily="34" charset="0"/>
                        </a:rPr>
                        <a:t>Білім</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деңгейі</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gridSpan="4">
                  <a:txBody>
                    <a:bodyPr/>
                    <a:lstStyle/>
                    <a:p>
                      <a:pPr algn="ctr"/>
                      <a:r>
                        <a:rPr lang="ru-RU" dirty="0" err="1"/>
                        <a:t>Жалпы</a:t>
                      </a:r>
                      <a:r>
                        <a:rPr lang="ru-RU" dirty="0"/>
                        <a:t> </a:t>
                      </a:r>
                      <a:r>
                        <a:rPr lang="ru-RU" dirty="0" err="1"/>
                        <a:t>білім</a:t>
                      </a:r>
                      <a:r>
                        <a:rPr lang="ru-RU" dirty="0"/>
                        <a:t> </a:t>
                      </a:r>
                      <a:r>
                        <a:rPr lang="ru-RU" dirty="0" err="1"/>
                        <a:t>беретін</a:t>
                      </a:r>
                      <a:r>
                        <a:rPr lang="ru-RU" dirty="0"/>
                        <a:t> </a:t>
                      </a:r>
                      <a:r>
                        <a:rPr lang="ru-RU" dirty="0" err="1"/>
                        <a:t>сыныптардағы</a:t>
                      </a:r>
                      <a:r>
                        <a:rPr lang="ru-RU" dirty="0"/>
                        <a:t> </a:t>
                      </a:r>
                      <a:r>
                        <a:rPr lang="ru-RU" dirty="0" err="1"/>
                        <a:t>оқушылар</a:t>
                      </a:r>
                      <a:r>
                        <a:rPr lang="ru-RU" dirty="0"/>
                        <a:t> </a:t>
                      </a:r>
                      <a:r>
                        <a:rPr lang="ru-RU" dirty="0" err="1"/>
                        <a:t>үшін</a:t>
                      </a:r>
                      <a:r>
                        <a:rPr lang="ru-RU" dirty="0"/>
                        <a:t>, </a:t>
                      </a:r>
                      <a:r>
                        <a:rPr lang="ru-RU" dirty="0" err="1"/>
                        <a:t>оның</a:t>
                      </a:r>
                      <a:r>
                        <a:rPr lang="ru-RU" dirty="0"/>
                        <a:t> </a:t>
                      </a:r>
                      <a:r>
                        <a:rPr lang="ru-RU" dirty="0" err="1"/>
                        <a:t>ішінде</a:t>
                      </a:r>
                      <a:r>
                        <a:rPr lang="ru-RU" dirty="0"/>
                        <a:t>:</a:t>
                      </a:r>
                      <a:endParaRPr lang="ru-KZ" dirty="0"/>
                    </a:p>
                  </a:txBody>
                  <a:tcPr marL="99060" marR="99060" anchor="ctr">
                    <a:solidFill>
                      <a:srgbClr val="0070C0"/>
                    </a:solidFill>
                  </a:tcPr>
                </a:tc>
                <a:tc hMerge="1">
                  <a:txBody>
                    <a:bodyPr/>
                    <a:lstStyle/>
                    <a:p>
                      <a:endParaRPr lang="ru-RU"/>
                    </a:p>
                  </a:txBody>
                  <a:tcPr/>
                </a:tc>
                <a:tc hMerge="1">
                  <a:txBody>
                    <a:bodyPr/>
                    <a:lstStyle/>
                    <a:p>
                      <a:pPr algn="ctr"/>
                      <a:endParaRPr lang="ru-RU" sz="1200" dirty="0">
                        <a:latin typeface="Book Antiqua" pitchFamily="18" charset="0"/>
                      </a:endParaRPr>
                    </a:p>
                  </a:txBody>
                  <a:tcPr marL="99060" marR="99060" anchor="ctr">
                    <a:solidFill>
                      <a:srgbClr val="00B0F0"/>
                    </a:solidFill>
                  </a:tcPr>
                </a:tc>
                <a:tc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ТҮЗЕТУ </a:t>
                      </a:r>
                      <a:r>
                        <a:rPr lang="ru-RU" sz="1100" dirty="0" err="1">
                          <a:latin typeface="Arial" panose="020B0604020202020204" pitchFamily="34" charset="0"/>
                          <a:cs typeface="Arial" panose="020B0604020202020204" pitchFamily="34" charset="0"/>
                        </a:rPr>
                        <a:t>сыныптардағы</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оқушылар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үшін</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ҮЙДЕ </a:t>
                      </a:r>
                      <a:r>
                        <a:rPr lang="ru-RU" sz="1100" dirty="0" err="1">
                          <a:latin typeface="Arial" panose="020B0604020202020204" pitchFamily="34" charset="0"/>
                          <a:cs typeface="Arial" panose="020B0604020202020204" pitchFamily="34" charset="0"/>
                        </a:rPr>
                        <a:t>оқитын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оұушылар</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extLst>
                  <a:ext uri="{0D108BD9-81ED-4DB2-BD59-A6C34878D82A}">
                    <a16:rowId xmlns:a16="http://schemas.microsoft.com/office/drawing/2014/main" val="10000"/>
                  </a:ext>
                </a:extLst>
              </a:tr>
              <a:tr h="541176">
                <a:tc gridSpan="2" vMerge="1">
                  <a:txBody>
                    <a:bodyPr/>
                    <a:lstStyle/>
                    <a:p>
                      <a:endParaRPr lang="ru-RU"/>
                    </a:p>
                  </a:txBody>
                  <a:tcPr/>
                </a:tc>
                <a:tc hMerge="1" vMerge="1">
                  <a:txBody>
                    <a:bodyPr/>
                    <a:lstStyle/>
                    <a:p>
                      <a:endParaRPr lang="ru-RU"/>
                    </a:p>
                  </a:txBody>
                  <a:tcPr/>
                </a:tc>
                <a:tc gridSpan="2">
                  <a:txBody>
                    <a:bodyPr/>
                    <a:lstStyle/>
                    <a:p>
                      <a:pPr algn="ctr"/>
                      <a:r>
                        <a:rPr lang="ru-RU" sz="1100" dirty="0">
                          <a:solidFill>
                            <a:schemeClr val="bg1"/>
                          </a:solidFill>
                          <a:latin typeface="Arial" panose="020B0604020202020204" pitchFamily="34" charset="0"/>
                          <a:cs typeface="Arial" panose="020B0604020202020204" pitchFamily="34" charset="0"/>
                        </a:rPr>
                        <a:t>НОРМОТИПТІК  </a:t>
                      </a:r>
                    </a:p>
                    <a:p>
                      <a:pPr algn="ctr"/>
                      <a:r>
                        <a:rPr lang="ru-RU" sz="1100" dirty="0" err="1">
                          <a:solidFill>
                            <a:schemeClr val="bg1"/>
                          </a:solidFill>
                          <a:latin typeface="Arial" panose="020B0604020202020204" pitchFamily="34" charset="0"/>
                          <a:cs typeface="Arial" panose="020B0604020202020204" pitchFamily="34" charset="0"/>
                        </a:rPr>
                        <a:t>оқушылар</a:t>
                      </a:r>
                      <a:endParaRPr lang="ru-RU" sz="1100" dirty="0">
                        <a:solidFill>
                          <a:schemeClr val="bg1"/>
                        </a:solidFill>
                        <a:latin typeface="Arial" panose="020B0604020202020204" pitchFamily="34" charset="0"/>
                        <a:cs typeface="Arial" panose="020B0604020202020204" pitchFamily="34" charset="0"/>
                      </a:endParaRPr>
                    </a:p>
                  </a:txBody>
                  <a:tcPr marL="99060" marR="99060" anchor="ctr">
                    <a:solidFill>
                      <a:srgbClr val="0070C0"/>
                    </a:solidFill>
                  </a:tcPr>
                </a:tc>
                <a:tc hMerge="1">
                  <a:txBody>
                    <a:bodyPr/>
                    <a:lstStyle/>
                    <a:p>
                      <a:endParaRPr lang="ru-RU"/>
                    </a:p>
                  </a:txBody>
                  <a:tcPr/>
                </a:tc>
                <a:tc gridSpan="2">
                  <a:txBody>
                    <a:bodyPr/>
                    <a:lstStyle/>
                    <a:p>
                      <a:pPr algn="ctr"/>
                      <a:r>
                        <a:rPr lang="ru-RU" sz="1100" dirty="0" err="1">
                          <a:solidFill>
                            <a:schemeClr val="bg1"/>
                          </a:solidFill>
                          <a:latin typeface="Arial" panose="020B0604020202020204" pitchFamily="34" charset="0"/>
                          <a:cs typeface="Arial" panose="020B0604020202020204" pitchFamily="34" charset="0"/>
                        </a:rPr>
                        <a:t>Ерекше</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білім</a:t>
                      </a:r>
                      <a:r>
                        <a:rPr lang="ru-RU" sz="1100" dirty="0">
                          <a:solidFill>
                            <a:schemeClr val="bg1"/>
                          </a:solidFill>
                          <a:latin typeface="Arial" panose="020B0604020202020204" pitchFamily="34" charset="0"/>
                          <a:cs typeface="Arial" panose="020B0604020202020204" pitchFamily="34" charset="0"/>
                        </a:rPr>
                        <a:t> беру </a:t>
                      </a:r>
                      <a:r>
                        <a:rPr lang="ru-RU" sz="1100" dirty="0" err="1">
                          <a:solidFill>
                            <a:schemeClr val="bg1"/>
                          </a:solidFill>
                          <a:latin typeface="Arial" panose="020B0604020202020204" pitchFamily="34" charset="0"/>
                          <a:cs typeface="Arial" panose="020B0604020202020204" pitchFamily="34" charset="0"/>
                        </a:rPr>
                        <a:t>қажеттіліктері</a:t>
                      </a:r>
                      <a:r>
                        <a:rPr lang="ru-RU" sz="1100" dirty="0">
                          <a:solidFill>
                            <a:schemeClr val="bg1"/>
                          </a:solidFill>
                          <a:latin typeface="Arial" panose="020B0604020202020204" pitchFamily="34" charset="0"/>
                          <a:cs typeface="Arial" panose="020B0604020202020204" pitchFamily="34" charset="0"/>
                        </a:rPr>
                        <a:t> бар </a:t>
                      </a:r>
                      <a:r>
                        <a:rPr lang="ru-RU" sz="1100" dirty="0" err="1">
                          <a:solidFill>
                            <a:schemeClr val="bg1"/>
                          </a:solidFill>
                          <a:latin typeface="Arial" panose="020B0604020202020204" pitchFamily="34" charset="0"/>
                          <a:cs typeface="Arial" panose="020B0604020202020204" pitchFamily="34" charset="0"/>
                        </a:rPr>
                        <a:t>оқушылар</a:t>
                      </a:r>
                      <a:r>
                        <a:rPr lang="ru-RU" sz="1100" dirty="0">
                          <a:solidFill>
                            <a:schemeClr val="bg1"/>
                          </a:solidFill>
                          <a:latin typeface="Arial" panose="020B0604020202020204" pitchFamily="34" charset="0"/>
                          <a:cs typeface="Arial" panose="020B0604020202020204" pitchFamily="34" charset="0"/>
                        </a:rPr>
                        <a:t> </a:t>
                      </a:r>
                    </a:p>
                    <a:p>
                      <a:pPr algn="ctr"/>
                      <a:r>
                        <a:rPr lang="ru-RU" sz="1100" dirty="0">
                          <a:solidFill>
                            <a:schemeClr val="bg1"/>
                          </a:solidFill>
                          <a:latin typeface="Arial" panose="020B0604020202020204" pitchFamily="34" charset="0"/>
                          <a:cs typeface="Arial" panose="020B0604020202020204" pitchFamily="34" charset="0"/>
                        </a:rPr>
                        <a:t>(ИНКЛЮЗИВ)</a:t>
                      </a:r>
                    </a:p>
                  </a:txBody>
                  <a:tcPr marL="99060" marR="99060" anchor="ctr">
                    <a:solidFill>
                      <a:srgbClr val="0070C0"/>
                    </a:solidFill>
                  </a:tcPr>
                </a:tc>
                <a:tc hMerge="1">
                  <a:txBody>
                    <a:bodyPr/>
                    <a:lstStyle/>
                    <a:p>
                      <a:endParaRPr lang="ru-RU"/>
                    </a:p>
                  </a:txBody>
                  <a:tcPr/>
                </a:tc>
                <a:tc gridSpan="2" vMerge="1">
                  <a:txBody>
                    <a:bodyPr/>
                    <a:lstStyle/>
                    <a:p>
                      <a:endParaRPr lang="ru-RU" dirty="0"/>
                    </a:p>
                  </a:txBody>
                  <a:tcPr/>
                </a:tc>
                <a:tc hMerge="1" vMerge="1">
                  <a:txBody>
                    <a:bodyPr/>
                    <a:lstStyle/>
                    <a:p>
                      <a:endParaRPr lang="ru-RU"/>
                    </a:p>
                  </a:txBody>
                  <a:tcPr/>
                </a:tc>
                <a:tc gridSpan="2" vMerge="1">
                  <a:txBody>
                    <a:bodyPr/>
                    <a:lstStyle/>
                    <a:p>
                      <a:endParaRPr lang="ru-RU"/>
                    </a:p>
                  </a:txBody>
                  <a:tcPr/>
                </a:tc>
                <a:tc hMerge="1" vMerge="1">
                  <a:txBody>
                    <a:bodyPr/>
                    <a:lstStyle/>
                    <a:p>
                      <a:endParaRPr lang="ru-RU" dirty="0"/>
                    </a:p>
                  </a:txBody>
                  <a:tcPr/>
                </a:tc>
                <a:extLst>
                  <a:ext uri="{0D108BD9-81ED-4DB2-BD59-A6C34878D82A}">
                    <a16:rowId xmlns:a16="http://schemas.microsoft.com/office/drawing/2014/main" val="10001"/>
                  </a:ext>
                </a:extLst>
              </a:tr>
              <a:tr h="227045">
                <a:tc gridSpan="2">
                  <a:txBody>
                    <a:bodyPr/>
                    <a:lstStyle/>
                    <a:p>
                      <a:pPr algn="ct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hMerge="1">
                  <a:txBody>
                    <a:bodyPr/>
                    <a:lstStyle/>
                    <a:p>
                      <a:endParaRPr lang="ru-RU"/>
                    </a:p>
                  </a:txBody>
                  <a:tcP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extLst>
                  <a:ext uri="{0D108BD9-81ED-4DB2-BD59-A6C34878D82A}">
                    <a16:rowId xmlns:a16="http://schemas.microsoft.com/office/drawing/2014/main" val="59097636"/>
                  </a:ext>
                </a:extLst>
              </a:tr>
              <a:tr h="347330">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және</a:t>
                      </a:r>
                      <a:r>
                        <a:rPr lang="ru-RU" sz="1100" b="1" dirty="0">
                          <a:solidFill>
                            <a:schemeClr val="tx1"/>
                          </a:solidFill>
                          <a:latin typeface="Arial" panose="020B0604020202020204" pitchFamily="34" charset="0"/>
                          <a:cs typeface="Arial" panose="020B0604020202020204" pitchFamily="34" charset="0"/>
                        </a:rPr>
                        <a:t> радиация</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аймақтарынан</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тыс</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509 080</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639 920</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824 206</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1 085 886</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895 491</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1 022 521</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2 192 017</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2 564 391</a:t>
                      </a:r>
                    </a:p>
                  </a:txBody>
                  <a:tcPr marL="9525" marR="9525" marT="9525" marB="0" anchor="ctr"/>
                </a:tc>
                <a:extLst>
                  <a:ext uri="{0D108BD9-81ED-4DB2-BD59-A6C34878D82A}">
                    <a16:rowId xmlns:a16="http://schemas.microsoft.com/office/drawing/2014/main" val="10002"/>
                  </a:ext>
                </a:extLst>
              </a:tr>
              <a:tr h="347331">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668 771</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867 779</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1 143 588</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1 541 604</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1 054 879</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1 210 985</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2 702 794</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3 168 345</a:t>
                      </a:r>
                    </a:p>
                  </a:txBody>
                  <a:tcPr marL="9525" marR="9525" marT="9525" marB="0" anchor="ctr"/>
                </a:tc>
                <a:extLst>
                  <a:ext uri="{0D108BD9-81ED-4DB2-BD59-A6C34878D82A}">
                    <a16:rowId xmlns:a16="http://schemas.microsoft.com/office/drawing/2014/main" val="4197087252"/>
                  </a:ext>
                </a:extLst>
              </a:tr>
              <a:tr h="34733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784 828</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1 033 203</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1 375 702</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1 872 452</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1 113 674</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1 280 505</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3 213 112</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3 771 757</a:t>
                      </a:r>
                    </a:p>
                  </a:txBody>
                  <a:tcPr marL="9525" marR="9525" marT="9525" marB="0" anchor="ctr"/>
                </a:tc>
                <a:extLst>
                  <a:ext uri="{0D108BD9-81ED-4DB2-BD59-A6C34878D82A}">
                    <a16:rowId xmlns:a16="http://schemas.microsoft.com/office/drawing/2014/main" val="429480228"/>
                  </a:ext>
                </a:extLst>
              </a:tr>
              <a:tr h="329737">
                <a:tc rowSpan="3">
                  <a:txBody>
                    <a:bodyPr/>
                    <a:lstStyle/>
                    <a:p>
                      <a:pPr algn="ctr"/>
                      <a:r>
                        <a:rPr lang="ru-RU" sz="1100" b="1" dirty="0">
                          <a:solidFill>
                            <a:schemeClr val="tx1"/>
                          </a:solidFill>
                          <a:latin typeface="Arial" panose="020B0604020202020204" pitchFamily="34" charset="0"/>
                          <a:cs typeface="Arial" panose="020B0604020202020204" pitchFamily="34" charset="0"/>
                        </a:rPr>
                        <a:t>Радиация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531 546</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664 754</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858 579</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1 124 995</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932 250</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1 059 279</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2 279 378</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2 651 752</a:t>
                      </a:r>
                    </a:p>
                  </a:txBody>
                  <a:tcPr marL="9525" marR="9525" marT="9525" marB="0" anchor="ctr"/>
                </a:tc>
                <a:extLst>
                  <a:ext uri="{0D108BD9-81ED-4DB2-BD59-A6C34878D82A}">
                    <a16:rowId xmlns:a16="http://schemas.microsoft.com/office/drawing/2014/main" val="2400371574"/>
                  </a:ext>
                </a:extLst>
              </a:tr>
              <a:tr h="329738">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697 373</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899 992</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1 190 233</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1 595 471</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1 097 635</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1 253 740</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2 809 373</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3 274 924</a:t>
                      </a:r>
                    </a:p>
                  </a:txBody>
                  <a:tcPr marL="9525" marR="9525" marT="9525" marB="0" anchor="ctr"/>
                </a:tc>
                <a:extLst>
                  <a:ext uri="{0D108BD9-81ED-4DB2-BD59-A6C34878D82A}">
                    <a16:rowId xmlns:a16="http://schemas.microsoft.com/office/drawing/2014/main" val="3721942957"/>
                  </a:ext>
                </a:extLst>
              </a:tr>
              <a:tr h="329737">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817 889</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1 070 774</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1 431 265</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1 937 035</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1 158 641</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1 325 472</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3 338 891</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3 897 536</a:t>
                      </a:r>
                    </a:p>
                  </a:txBody>
                  <a:tcPr marL="9525" marR="9525" marT="9525" marB="0" anchor="ctr"/>
                </a:tc>
                <a:extLst>
                  <a:ext uri="{0D108BD9-81ED-4DB2-BD59-A6C34878D82A}">
                    <a16:rowId xmlns:a16="http://schemas.microsoft.com/office/drawing/2014/main" val="4189189650"/>
                  </a:ext>
                </a:extLst>
              </a:tr>
              <a:tr h="269509">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617 609</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765 519</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1 018 582</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1 314 402</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1 107 062</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1 234 091</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2 768 408</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3 140 782</a:t>
                      </a:r>
                    </a:p>
                  </a:txBody>
                  <a:tcPr marL="9525" marR="9525" marT="9525" marB="0" anchor="ctr"/>
                </a:tc>
                <a:extLst>
                  <a:ext uri="{0D108BD9-81ED-4DB2-BD59-A6C34878D82A}">
                    <a16:rowId xmlns:a16="http://schemas.microsoft.com/office/drawing/2014/main" val="3453707155"/>
                  </a:ext>
                </a:extLst>
              </a:tr>
              <a:tr h="26951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821 532</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1 046 580</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1 426 428</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1 876 524</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1 309 685</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1 465 791</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3 417 736</a:t>
                      </a:r>
                    </a:p>
                  </a:txBody>
                  <a:tcPr marL="9525" marR="9525" marT="9525" marB="0" anchor="ctr"/>
                </a:tc>
                <a:tc>
                  <a:txBody>
                    <a:bodyPr/>
                    <a:lstStyle/>
                    <a:p>
                      <a:pPr algn="ctr" fontAlgn="ctr"/>
                      <a:r>
                        <a:rPr lang="ru-KZ" sz="1300" b="1" i="0" u="none" strike="noStrike" kern="1200">
                          <a:solidFill>
                            <a:srgbClr val="000000"/>
                          </a:solidFill>
                          <a:effectLst/>
                          <a:latin typeface="Arial" panose="020B0604020202020204" pitchFamily="34" charset="0"/>
                          <a:ea typeface="+mn-ea"/>
                          <a:cs typeface="Arial" panose="020B0604020202020204" pitchFamily="34" charset="0"/>
                        </a:rPr>
                        <a:t>3 883 288</a:t>
                      </a:r>
                    </a:p>
                  </a:txBody>
                  <a:tcPr marL="9525" marR="9525" marT="9525" marB="0" anchor="ctr"/>
                </a:tc>
                <a:extLst>
                  <a:ext uri="{0D108BD9-81ED-4DB2-BD59-A6C34878D82A}">
                    <a16:rowId xmlns:a16="http://schemas.microsoft.com/office/drawing/2014/main" val="1306134128"/>
                  </a:ext>
                </a:extLst>
              </a:tr>
              <a:tr h="269509">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969 735</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1 250 630</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1 722 834</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2 284 624</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1 384 428</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1 551 259</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4 066 481</a:t>
                      </a:r>
                    </a:p>
                  </a:txBody>
                  <a:tcPr marL="9525" marR="9525" marT="9525" marB="0" anchor="ctr"/>
                </a:tc>
                <a:tc>
                  <a:txBody>
                    <a:bodyPr/>
                    <a:lstStyle/>
                    <a:p>
                      <a:pPr algn="ctr" fontAlgn="ctr"/>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4 625 126</a:t>
                      </a:r>
                    </a:p>
                  </a:txBody>
                  <a:tcPr marL="9525" marR="9525" marT="9525" marB="0" anchor="ctr"/>
                </a:tc>
                <a:extLst>
                  <a:ext uri="{0D108BD9-81ED-4DB2-BD59-A6C34878D82A}">
                    <a16:rowId xmlns:a16="http://schemas.microsoft.com/office/drawing/2014/main" val="1773201916"/>
                  </a:ext>
                </a:extLst>
              </a:tr>
            </a:tbl>
          </a:graphicData>
        </a:graphic>
      </p:graphicFrame>
      <p:sp>
        <p:nvSpPr>
          <p:cNvPr id="3" name="TextBox 2"/>
          <p:cNvSpPr txBox="1"/>
          <p:nvPr/>
        </p:nvSpPr>
        <p:spPr>
          <a:xfrm>
            <a:off x="9013514" y="953870"/>
            <a:ext cx="742063" cy="307777"/>
          </a:xfrm>
          <a:prstGeom prst="rect">
            <a:avLst/>
          </a:prstGeom>
          <a:noFill/>
        </p:spPr>
        <p:txBody>
          <a:bodyPr wrap="none" rtlCol="0">
            <a:spAutoFit/>
          </a:bodyPr>
          <a:lstStyle/>
          <a:p>
            <a:r>
              <a:rPr lang="ru-RU" sz="1400" b="1" i="1" dirty="0" err="1">
                <a:solidFill>
                  <a:srgbClr val="002060"/>
                </a:solidFill>
                <a:latin typeface="Arial" panose="020B0604020202020204" pitchFamily="34" charset="0"/>
                <a:cs typeface="Arial" panose="020B0604020202020204" pitchFamily="34" charset="0"/>
              </a:rPr>
              <a:t>теңге</a:t>
            </a:r>
            <a:endParaRPr lang="ru-RU" sz="1400" b="1" i="1" dirty="0">
              <a:solidFill>
                <a:srgbClr val="00206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3D58E65-E1D1-46BD-8714-D83A4F5CE67B}"/>
              </a:ext>
            </a:extLst>
          </p:cNvPr>
          <p:cNvSpPr txBox="1"/>
          <p:nvPr/>
        </p:nvSpPr>
        <p:spPr>
          <a:xfrm>
            <a:off x="316528" y="186475"/>
            <a:ext cx="9439049" cy="584775"/>
          </a:xfrm>
          <a:prstGeom prst="rect">
            <a:avLst/>
          </a:prstGeom>
          <a:noFill/>
        </p:spPr>
        <p:txBody>
          <a:bodyPr wrap="square" rtlCol="0">
            <a:spAutoFit/>
          </a:bodyPr>
          <a:lstStyle/>
          <a:p>
            <a:pPr algn="ctr"/>
            <a:r>
              <a:rPr lang="en-US" sz="1600" b="1" dirty="0">
                <a:solidFill>
                  <a:srgbClr val="002060"/>
                </a:solidFill>
                <a:latin typeface="Arial" panose="020B0604020202020204" pitchFamily="34" charset="0"/>
                <a:cs typeface="Arial" panose="020B0604020202020204" pitchFamily="34" charset="0"/>
              </a:rPr>
              <a:t>2</a:t>
            </a:r>
            <a:r>
              <a:rPr lang="kk-KZ" sz="1600" b="1" dirty="0">
                <a:solidFill>
                  <a:srgbClr val="002060"/>
                </a:solidFill>
                <a:latin typeface="Arial" panose="020B0604020202020204" pitchFamily="34" charset="0"/>
                <a:cs typeface="Arial" panose="020B0604020202020204" pitchFamily="34" charset="0"/>
              </a:rPr>
              <a:t> топ</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Актөбе</a:t>
            </a:r>
            <a:r>
              <a:rPr lang="ru-RU" sz="1600" b="1" dirty="0">
                <a:solidFill>
                  <a:srgbClr val="002060"/>
                </a:solidFill>
                <a:latin typeface="Arial" panose="020B0604020202020204" pitchFamily="34" charset="0"/>
                <a:cs typeface="Arial" panose="020B0604020202020204" pitchFamily="34" charset="0"/>
              </a:rPr>
              <a:t>, Алматы, </a:t>
            </a:r>
            <a:r>
              <a:rPr lang="ru-RU" sz="1600" b="1" dirty="0" err="1">
                <a:solidFill>
                  <a:srgbClr val="002060"/>
                </a:solidFill>
                <a:latin typeface="Arial" panose="020B0604020202020204" pitchFamily="34" charset="0"/>
                <a:cs typeface="Arial" panose="020B0604020202020204" pitchFamily="34" charset="0"/>
              </a:rPr>
              <a:t>Жетісу</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Батыс-Қазақстан</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Карағанды</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Ұлытау</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Түркістан</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облыстары</a:t>
            </a:r>
            <a:r>
              <a:rPr lang="ru-RU" sz="1600" b="1" dirty="0">
                <a:solidFill>
                  <a:srgbClr val="002060"/>
                </a:solidFill>
                <a:latin typeface="Arial" panose="020B0604020202020204" pitchFamily="34" charset="0"/>
                <a:cs typeface="Arial" panose="020B0604020202020204" pitchFamily="34" charset="0"/>
              </a:rPr>
              <a:t> мен Алматы, Астана </a:t>
            </a:r>
            <a:r>
              <a:rPr lang="ru-RU" sz="1600" b="1" dirty="0" err="1">
                <a:solidFill>
                  <a:srgbClr val="002060"/>
                </a:solidFill>
                <a:latin typeface="Arial" panose="020B0604020202020204" pitchFamily="34" charset="0"/>
                <a:cs typeface="Arial" panose="020B0604020202020204" pitchFamily="34" charset="0"/>
              </a:rPr>
              <a:t>және</a:t>
            </a:r>
            <a:r>
              <a:rPr lang="ru-RU" sz="1600" b="1" dirty="0">
                <a:solidFill>
                  <a:srgbClr val="002060"/>
                </a:solidFill>
                <a:latin typeface="Arial" panose="020B0604020202020204" pitchFamily="34" charset="0"/>
                <a:cs typeface="Arial" panose="020B0604020202020204" pitchFamily="34" charset="0"/>
              </a:rPr>
              <a:t> Шымкент </a:t>
            </a:r>
            <a:r>
              <a:rPr lang="ru-RU" sz="1600" b="1" dirty="0" err="1">
                <a:solidFill>
                  <a:srgbClr val="002060"/>
                </a:solidFill>
                <a:latin typeface="Arial" panose="020B0604020202020204" pitchFamily="34" charset="0"/>
                <a:cs typeface="Arial" panose="020B0604020202020204" pitchFamily="34" charset="0"/>
              </a:rPr>
              <a:t>калалар</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үшін</a:t>
            </a:r>
            <a:endParaRPr lang="ru-RU" sz="1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2973267"/>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090062223"/>
              </p:ext>
            </p:extLst>
          </p:nvPr>
        </p:nvGraphicFramePr>
        <p:xfrm>
          <a:off x="162676" y="1151693"/>
          <a:ext cx="9509848" cy="5455155"/>
        </p:xfrm>
        <a:graphic>
          <a:graphicData uri="http://schemas.openxmlformats.org/drawingml/2006/table">
            <a:tbl>
              <a:tblPr firstRow="1" bandRow="1">
                <a:tableStyleId>{5C22544A-7EE6-4342-B048-85BDC9FD1C3A}</a:tableStyleId>
              </a:tblPr>
              <a:tblGrid>
                <a:gridCol w="692211">
                  <a:extLst>
                    <a:ext uri="{9D8B030D-6E8A-4147-A177-3AD203B41FA5}">
                      <a16:colId xmlns:a16="http://schemas.microsoft.com/office/drawing/2014/main" val="20000"/>
                    </a:ext>
                  </a:extLst>
                </a:gridCol>
                <a:gridCol w="840303">
                  <a:extLst>
                    <a:ext uri="{9D8B030D-6E8A-4147-A177-3AD203B41FA5}">
                      <a16:colId xmlns:a16="http://schemas.microsoft.com/office/drawing/2014/main" val="3161960751"/>
                    </a:ext>
                  </a:extLst>
                </a:gridCol>
                <a:gridCol w="744044">
                  <a:extLst>
                    <a:ext uri="{9D8B030D-6E8A-4147-A177-3AD203B41FA5}">
                      <a16:colId xmlns:a16="http://schemas.microsoft.com/office/drawing/2014/main" val="20002"/>
                    </a:ext>
                  </a:extLst>
                </a:gridCol>
                <a:gridCol w="944364">
                  <a:extLst>
                    <a:ext uri="{9D8B030D-6E8A-4147-A177-3AD203B41FA5}">
                      <a16:colId xmlns:a16="http://schemas.microsoft.com/office/drawing/2014/main" val="1698691894"/>
                    </a:ext>
                  </a:extLst>
                </a:gridCol>
                <a:gridCol w="936203">
                  <a:extLst>
                    <a:ext uri="{9D8B030D-6E8A-4147-A177-3AD203B41FA5}">
                      <a16:colId xmlns:a16="http://schemas.microsoft.com/office/drawing/2014/main" val="20003"/>
                    </a:ext>
                  </a:extLst>
                </a:gridCol>
                <a:gridCol w="1124713">
                  <a:extLst>
                    <a:ext uri="{9D8B030D-6E8A-4147-A177-3AD203B41FA5}">
                      <a16:colId xmlns:a16="http://schemas.microsoft.com/office/drawing/2014/main" val="1833503172"/>
                    </a:ext>
                  </a:extLst>
                </a:gridCol>
                <a:gridCol w="1160349">
                  <a:extLst>
                    <a:ext uri="{9D8B030D-6E8A-4147-A177-3AD203B41FA5}">
                      <a16:colId xmlns:a16="http://schemas.microsoft.com/office/drawing/2014/main" val="20004"/>
                    </a:ext>
                  </a:extLst>
                </a:gridCol>
                <a:gridCol w="1160349">
                  <a:extLst>
                    <a:ext uri="{9D8B030D-6E8A-4147-A177-3AD203B41FA5}">
                      <a16:colId xmlns:a16="http://schemas.microsoft.com/office/drawing/2014/main" val="3492015031"/>
                    </a:ext>
                  </a:extLst>
                </a:gridCol>
                <a:gridCol w="953656">
                  <a:extLst>
                    <a:ext uri="{9D8B030D-6E8A-4147-A177-3AD203B41FA5}">
                      <a16:colId xmlns:a16="http://schemas.microsoft.com/office/drawing/2014/main" val="20005"/>
                    </a:ext>
                  </a:extLst>
                </a:gridCol>
                <a:gridCol w="953656">
                  <a:extLst>
                    <a:ext uri="{9D8B030D-6E8A-4147-A177-3AD203B41FA5}">
                      <a16:colId xmlns:a16="http://schemas.microsoft.com/office/drawing/2014/main" val="2125785190"/>
                    </a:ext>
                  </a:extLst>
                </a:gridCol>
              </a:tblGrid>
              <a:tr h="593167">
                <a:tc rowSpan="2" gridSpan="2">
                  <a:txBody>
                    <a:bodyPr/>
                    <a:lstStyle/>
                    <a:p>
                      <a:pPr marL="0" marR="0" indent="0" algn="ctr" defTabSz="742950" rtl="0" eaLnBrk="1" fontAlgn="auto" latinLnBrk="0" hangingPunct="1">
                        <a:lnSpc>
                          <a:spcPct val="100000"/>
                        </a:lnSpc>
                        <a:spcBef>
                          <a:spcPts val="0"/>
                        </a:spcBef>
                        <a:spcAft>
                          <a:spcPts val="0"/>
                        </a:spcAft>
                        <a:buClrTx/>
                        <a:buSzTx/>
                        <a:buFontTx/>
                        <a:buNone/>
                        <a:tabLst/>
                        <a:defRPr/>
                      </a:pPr>
                      <a:r>
                        <a:rPr lang="ru-RU" sz="1100" dirty="0" err="1">
                          <a:latin typeface="Arial" panose="020B0604020202020204" pitchFamily="34" charset="0"/>
                          <a:cs typeface="Arial" panose="020B0604020202020204" pitchFamily="34" charset="0"/>
                        </a:rPr>
                        <a:t>Білім</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деңгейі</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gridSpan="4">
                  <a:txBody>
                    <a:bodyPr/>
                    <a:lstStyle/>
                    <a:p>
                      <a:pPr algn="ctr"/>
                      <a:r>
                        <a:rPr lang="ru-RU" dirty="0" err="1"/>
                        <a:t>Жалпы</a:t>
                      </a:r>
                      <a:r>
                        <a:rPr lang="ru-RU" dirty="0"/>
                        <a:t> </a:t>
                      </a:r>
                      <a:r>
                        <a:rPr lang="ru-RU" dirty="0" err="1"/>
                        <a:t>білім</a:t>
                      </a:r>
                      <a:r>
                        <a:rPr lang="ru-RU" dirty="0"/>
                        <a:t> </a:t>
                      </a:r>
                      <a:r>
                        <a:rPr lang="ru-RU" dirty="0" err="1"/>
                        <a:t>беретін</a:t>
                      </a:r>
                      <a:r>
                        <a:rPr lang="ru-RU" dirty="0"/>
                        <a:t> </a:t>
                      </a:r>
                      <a:r>
                        <a:rPr lang="ru-RU" dirty="0" err="1"/>
                        <a:t>сыныптардағы</a:t>
                      </a:r>
                      <a:r>
                        <a:rPr lang="ru-RU" dirty="0"/>
                        <a:t> </a:t>
                      </a:r>
                      <a:r>
                        <a:rPr lang="ru-RU" dirty="0" err="1"/>
                        <a:t>оқушылар</a:t>
                      </a:r>
                      <a:r>
                        <a:rPr lang="ru-RU" dirty="0"/>
                        <a:t> </a:t>
                      </a:r>
                      <a:r>
                        <a:rPr lang="ru-RU" dirty="0" err="1"/>
                        <a:t>үшін</a:t>
                      </a:r>
                      <a:r>
                        <a:rPr lang="ru-RU" dirty="0"/>
                        <a:t>, </a:t>
                      </a:r>
                      <a:r>
                        <a:rPr lang="ru-RU" dirty="0" err="1"/>
                        <a:t>оның</a:t>
                      </a:r>
                      <a:r>
                        <a:rPr lang="ru-RU" dirty="0"/>
                        <a:t> </a:t>
                      </a:r>
                      <a:r>
                        <a:rPr lang="ru-RU" dirty="0" err="1"/>
                        <a:t>ішінде</a:t>
                      </a:r>
                      <a:r>
                        <a:rPr lang="ru-RU" dirty="0"/>
                        <a:t>:</a:t>
                      </a:r>
                      <a:endParaRPr lang="ru-KZ" dirty="0"/>
                    </a:p>
                  </a:txBody>
                  <a:tcPr marL="99060" marR="99060" anchor="ctr">
                    <a:solidFill>
                      <a:srgbClr val="0070C0"/>
                    </a:solidFill>
                  </a:tcPr>
                </a:tc>
                <a:tc hMerge="1">
                  <a:txBody>
                    <a:bodyPr/>
                    <a:lstStyle/>
                    <a:p>
                      <a:endParaRPr lang="ru-RU"/>
                    </a:p>
                  </a:txBody>
                  <a:tcPr/>
                </a:tc>
                <a:tc hMerge="1">
                  <a:txBody>
                    <a:bodyPr/>
                    <a:lstStyle/>
                    <a:p>
                      <a:pPr algn="ctr"/>
                      <a:endParaRPr lang="ru-RU" sz="1200" dirty="0">
                        <a:latin typeface="Book Antiqua" pitchFamily="18" charset="0"/>
                      </a:endParaRPr>
                    </a:p>
                  </a:txBody>
                  <a:tcPr marL="99060" marR="99060" anchor="ctr">
                    <a:solidFill>
                      <a:srgbClr val="00B0F0"/>
                    </a:solidFill>
                  </a:tcPr>
                </a:tc>
                <a:tc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ТҮЗЕТУ </a:t>
                      </a:r>
                      <a:r>
                        <a:rPr lang="ru-RU" sz="1100" dirty="0" err="1">
                          <a:latin typeface="Arial" panose="020B0604020202020204" pitchFamily="34" charset="0"/>
                          <a:cs typeface="Arial" panose="020B0604020202020204" pitchFamily="34" charset="0"/>
                        </a:rPr>
                        <a:t>сыныптардағы</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оқушылар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үшін</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ҮЙДЕ </a:t>
                      </a:r>
                      <a:r>
                        <a:rPr lang="ru-RU" sz="1100" dirty="0" err="1">
                          <a:latin typeface="Arial" panose="020B0604020202020204" pitchFamily="34" charset="0"/>
                          <a:cs typeface="Arial" panose="020B0604020202020204" pitchFamily="34" charset="0"/>
                        </a:rPr>
                        <a:t>оқитын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оұушылар</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extLst>
                  <a:ext uri="{0D108BD9-81ED-4DB2-BD59-A6C34878D82A}">
                    <a16:rowId xmlns:a16="http://schemas.microsoft.com/office/drawing/2014/main" val="10000"/>
                  </a:ext>
                </a:extLst>
              </a:tr>
              <a:tr h="541176">
                <a:tc gridSpan="2" vMerge="1">
                  <a:txBody>
                    <a:bodyPr/>
                    <a:lstStyle/>
                    <a:p>
                      <a:endParaRPr lang="ru-RU"/>
                    </a:p>
                  </a:txBody>
                  <a:tcPr/>
                </a:tc>
                <a:tc hMerge="1" vMerge="1">
                  <a:txBody>
                    <a:bodyPr/>
                    <a:lstStyle/>
                    <a:p>
                      <a:endParaRPr lang="ru-RU"/>
                    </a:p>
                  </a:txBody>
                  <a:tcPr/>
                </a:tc>
                <a:tc gridSpan="2">
                  <a:txBody>
                    <a:bodyPr/>
                    <a:lstStyle/>
                    <a:p>
                      <a:pPr algn="ctr"/>
                      <a:r>
                        <a:rPr lang="ru-RU" sz="1100" dirty="0">
                          <a:solidFill>
                            <a:schemeClr val="bg1"/>
                          </a:solidFill>
                          <a:latin typeface="Arial" panose="020B0604020202020204" pitchFamily="34" charset="0"/>
                          <a:cs typeface="Arial" panose="020B0604020202020204" pitchFamily="34" charset="0"/>
                        </a:rPr>
                        <a:t>НОРМОТИПТІК  </a:t>
                      </a:r>
                    </a:p>
                    <a:p>
                      <a:pPr algn="ctr"/>
                      <a:r>
                        <a:rPr lang="ru-RU" sz="1100" dirty="0" err="1">
                          <a:solidFill>
                            <a:schemeClr val="bg1"/>
                          </a:solidFill>
                          <a:latin typeface="Arial" panose="020B0604020202020204" pitchFamily="34" charset="0"/>
                          <a:cs typeface="Arial" panose="020B0604020202020204" pitchFamily="34" charset="0"/>
                        </a:rPr>
                        <a:t>оқушылар</a:t>
                      </a:r>
                      <a:endParaRPr lang="ru-RU" sz="1100" dirty="0">
                        <a:solidFill>
                          <a:schemeClr val="bg1"/>
                        </a:solidFill>
                        <a:latin typeface="Arial" panose="020B0604020202020204" pitchFamily="34" charset="0"/>
                        <a:cs typeface="Arial" panose="020B0604020202020204" pitchFamily="34" charset="0"/>
                      </a:endParaRPr>
                    </a:p>
                  </a:txBody>
                  <a:tcPr marL="99060" marR="99060" anchor="ctr">
                    <a:solidFill>
                      <a:srgbClr val="0070C0"/>
                    </a:solidFill>
                  </a:tcPr>
                </a:tc>
                <a:tc hMerge="1">
                  <a:txBody>
                    <a:bodyPr/>
                    <a:lstStyle/>
                    <a:p>
                      <a:endParaRPr lang="ru-RU"/>
                    </a:p>
                  </a:txBody>
                  <a:tcPr/>
                </a:tc>
                <a:tc gridSpan="2">
                  <a:txBody>
                    <a:bodyPr/>
                    <a:lstStyle/>
                    <a:p>
                      <a:pPr algn="ctr"/>
                      <a:r>
                        <a:rPr lang="ru-RU" sz="1100" dirty="0" err="1">
                          <a:solidFill>
                            <a:schemeClr val="bg1"/>
                          </a:solidFill>
                          <a:latin typeface="Arial" panose="020B0604020202020204" pitchFamily="34" charset="0"/>
                          <a:cs typeface="Arial" panose="020B0604020202020204" pitchFamily="34" charset="0"/>
                        </a:rPr>
                        <a:t>Ерекше</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білім</a:t>
                      </a:r>
                      <a:r>
                        <a:rPr lang="ru-RU" sz="1100" dirty="0">
                          <a:solidFill>
                            <a:schemeClr val="bg1"/>
                          </a:solidFill>
                          <a:latin typeface="Arial" panose="020B0604020202020204" pitchFamily="34" charset="0"/>
                          <a:cs typeface="Arial" panose="020B0604020202020204" pitchFamily="34" charset="0"/>
                        </a:rPr>
                        <a:t> беру </a:t>
                      </a:r>
                      <a:r>
                        <a:rPr lang="ru-RU" sz="1100" dirty="0" err="1">
                          <a:solidFill>
                            <a:schemeClr val="bg1"/>
                          </a:solidFill>
                          <a:latin typeface="Arial" panose="020B0604020202020204" pitchFamily="34" charset="0"/>
                          <a:cs typeface="Arial" panose="020B0604020202020204" pitchFamily="34" charset="0"/>
                        </a:rPr>
                        <a:t>қажеттіліктері</a:t>
                      </a:r>
                      <a:r>
                        <a:rPr lang="ru-RU" sz="1100" dirty="0">
                          <a:solidFill>
                            <a:schemeClr val="bg1"/>
                          </a:solidFill>
                          <a:latin typeface="Arial" panose="020B0604020202020204" pitchFamily="34" charset="0"/>
                          <a:cs typeface="Arial" panose="020B0604020202020204" pitchFamily="34" charset="0"/>
                        </a:rPr>
                        <a:t> бар </a:t>
                      </a:r>
                      <a:r>
                        <a:rPr lang="ru-RU" sz="1100" dirty="0" err="1">
                          <a:solidFill>
                            <a:schemeClr val="bg1"/>
                          </a:solidFill>
                          <a:latin typeface="Arial" panose="020B0604020202020204" pitchFamily="34" charset="0"/>
                          <a:cs typeface="Arial" panose="020B0604020202020204" pitchFamily="34" charset="0"/>
                        </a:rPr>
                        <a:t>оқушылар</a:t>
                      </a:r>
                      <a:r>
                        <a:rPr lang="ru-RU" sz="1100" dirty="0">
                          <a:solidFill>
                            <a:schemeClr val="bg1"/>
                          </a:solidFill>
                          <a:latin typeface="Arial" panose="020B0604020202020204" pitchFamily="34" charset="0"/>
                          <a:cs typeface="Arial" panose="020B0604020202020204" pitchFamily="34" charset="0"/>
                        </a:rPr>
                        <a:t> </a:t>
                      </a:r>
                    </a:p>
                    <a:p>
                      <a:pPr algn="ctr"/>
                      <a:r>
                        <a:rPr lang="ru-RU" sz="1100" dirty="0">
                          <a:solidFill>
                            <a:schemeClr val="bg1"/>
                          </a:solidFill>
                          <a:latin typeface="Arial" panose="020B0604020202020204" pitchFamily="34" charset="0"/>
                          <a:cs typeface="Arial" panose="020B0604020202020204" pitchFamily="34" charset="0"/>
                        </a:rPr>
                        <a:t>(ИНКЛЮЗИВ)</a:t>
                      </a:r>
                    </a:p>
                  </a:txBody>
                  <a:tcPr marL="99060" marR="99060" anchor="ctr">
                    <a:solidFill>
                      <a:srgbClr val="0070C0"/>
                    </a:solidFill>
                  </a:tcPr>
                </a:tc>
                <a:tc hMerge="1">
                  <a:txBody>
                    <a:bodyPr/>
                    <a:lstStyle/>
                    <a:p>
                      <a:endParaRPr lang="ru-RU"/>
                    </a:p>
                  </a:txBody>
                  <a:tcPr/>
                </a:tc>
                <a:tc gridSpan="2" vMerge="1">
                  <a:txBody>
                    <a:bodyPr/>
                    <a:lstStyle/>
                    <a:p>
                      <a:endParaRPr lang="ru-RU" dirty="0"/>
                    </a:p>
                  </a:txBody>
                  <a:tcPr/>
                </a:tc>
                <a:tc hMerge="1" vMerge="1">
                  <a:txBody>
                    <a:bodyPr/>
                    <a:lstStyle/>
                    <a:p>
                      <a:endParaRPr lang="ru-RU"/>
                    </a:p>
                  </a:txBody>
                  <a:tcPr/>
                </a:tc>
                <a:tc gridSpan="2" vMerge="1">
                  <a:txBody>
                    <a:bodyPr/>
                    <a:lstStyle/>
                    <a:p>
                      <a:endParaRPr lang="ru-RU"/>
                    </a:p>
                  </a:txBody>
                  <a:tcPr/>
                </a:tc>
                <a:tc hMerge="1" vMerge="1">
                  <a:txBody>
                    <a:bodyPr/>
                    <a:lstStyle/>
                    <a:p>
                      <a:endParaRPr lang="ru-RU" dirty="0"/>
                    </a:p>
                  </a:txBody>
                  <a:tcPr/>
                </a:tc>
                <a:extLst>
                  <a:ext uri="{0D108BD9-81ED-4DB2-BD59-A6C34878D82A}">
                    <a16:rowId xmlns:a16="http://schemas.microsoft.com/office/drawing/2014/main" val="10001"/>
                  </a:ext>
                </a:extLst>
              </a:tr>
              <a:tr h="227045">
                <a:tc gridSpan="2">
                  <a:txBody>
                    <a:bodyPr/>
                    <a:lstStyle/>
                    <a:p>
                      <a:pPr algn="ct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hMerge="1">
                  <a:txBody>
                    <a:bodyPr/>
                    <a:lstStyle/>
                    <a:p>
                      <a:endParaRPr lang="ru-RU"/>
                    </a:p>
                  </a:txBody>
                  <a:tcP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extLst>
                  <a:ext uri="{0D108BD9-81ED-4DB2-BD59-A6C34878D82A}">
                    <a16:rowId xmlns:a16="http://schemas.microsoft.com/office/drawing/2014/main" val="59097636"/>
                  </a:ext>
                </a:extLst>
              </a:tr>
              <a:tr h="347330">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және</a:t>
                      </a:r>
                      <a:r>
                        <a:rPr lang="ru-RU" sz="1100" b="1" dirty="0">
                          <a:solidFill>
                            <a:schemeClr val="tx1"/>
                          </a:solidFill>
                          <a:latin typeface="Arial" panose="020B0604020202020204" pitchFamily="34" charset="0"/>
                          <a:cs typeface="Arial" panose="020B0604020202020204" pitchFamily="34" charset="0"/>
                        </a:rPr>
                        <a:t> радиация</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аймақтарынан</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тыс</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515 567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646 407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830 693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1 092 373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901 978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1 029 008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2 192 017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2 564 391</a:t>
                      </a:r>
                    </a:p>
                  </a:txBody>
                  <a:tcPr marL="9525" marR="9525" marT="9525" marB="0" anchor="ctr"/>
                </a:tc>
                <a:extLst>
                  <a:ext uri="{0D108BD9-81ED-4DB2-BD59-A6C34878D82A}">
                    <a16:rowId xmlns:a16="http://schemas.microsoft.com/office/drawing/2014/main" val="10002"/>
                  </a:ext>
                </a:extLst>
              </a:tr>
              <a:tr h="347331">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675 258</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874 266</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1 150 075</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1 548 091</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1 061 366</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1 217 472</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2 702 794</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3 168 345</a:t>
                      </a:r>
                    </a:p>
                  </a:txBody>
                  <a:tcPr marL="9525" marR="9525" marT="9525" marB="0" anchor="ctr"/>
                </a:tc>
                <a:extLst>
                  <a:ext uri="{0D108BD9-81ED-4DB2-BD59-A6C34878D82A}">
                    <a16:rowId xmlns:a16="http://schemas.microsoft.com/office/drawing/2014/main" val="4197087252"/>
                  </a:ext>
                </a:extLst>
              </a:tr>
              <a:tr h="459183">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791 315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1 039 690</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1 382 189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1 878 939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1 120 161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1 286 992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3 213 112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3 771 757</a:t>
                      </a:r>
                    </a:p>
                  </a:txBody>
                  <a:tcPr marL="9525" marR="9525" marT="9525" marB="0" anchor="ctr"/>
                </a:tc>
                <a:extLst>
                  <a:ext uri="{0D108BD9-81ED-4DB2-BD59-A6C34878D82A}">
                    <a16:rowId xmlns:a16="http://schemas.microsoft.com/office/drawing/2014/main" val="429480228"/>
                  </a:ext>
                </a:extLst>
              </a:tr>
              <a:tr h="329737">
                <a:tc rowSpan="3">
                  <a:txBody>
                    <a:bodyPr/>
                    <a:lstStyle/>
                    <a:p>
                      <a:pPr algn="ctr"/>
                      <a:r>
                        <a:rPr lang="ru-RU" sz="1100" b="1" dirty="0">
                          <a:solidFill>
                            <a:schemeClr val="tx1"/>
                          </a:solidFill>
                          <a:latin typeface="Arial" panose="020B0604020202020204" pitchFamily="34" charset="0"/>
                          <a:cs typeface="Arial" panose="020B0604020202020204" pitchFamily="34" charset="0"/>
                        </a:rPr>
                        <a:t>Радиация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538 033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671 241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865 066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1 131 482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938 737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1 065 766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2 279 378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2 651 752</a:t>
                      </a:r>
                    </a:p>
                  </a:txBody>
                  <a:tcPr marL="9525" marR="9525" marT="9525" marB="0" anchor="ctr"/>
                </a:tc>
                <a:extLst>
                  <a:ext uri="{0D108BD9-81ED-4DB2-BD59-A6C34878D82A}">
                    <a16:rowId xmlns:a16="http://schemas.microsoft.com/office/drawing/2014/main" val="2400371574"/>
                  </a:ext>
                </a:extLst>
              </a:tr>
              <a:tr h="329738">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703 860</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906 479</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1 196 720</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1 601 958</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1 104 122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1 260 227</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2 809 373</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3 274 924</a:t>
                      </a:r>
                    </a:p>
                  </a:txBody>
                  <a:tcPr marL="9525" marR="9525" marT="9525" marB="0" anchor="ctr"/>
                </a:tc>
                <a:extLst>
                  <a:ext uri="{0D108BD9-81ED-4DB2-BD59-A6C34878D82A}">
                    <a16:rowId xmlns:a16="http://schemas.microsoft.com/office/drawing/2014/main" val="3721942957"/>
                  </a:ext>
                </a:extLst>
              </a:tr>
              <a:tr h="329737">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824 376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1 077 261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1 437 752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1 943 522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1 165 128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1 331 959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3 338 891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3 897 536</a:t>
                      </a:r>
                    </a:p>
                  </a:txBody>
                  <a:tcPr marL="9525" marR="9525" marT="9525" marB="0" anchor="ctr"/>
                </a:tc>
                <a:extLst>
                  <a:ext uri="{0D108BD9-81ED-4DB2-BD59-A6C34878D82A}">
                    <a16:rowId xmlns:a16="http://schemas.microsoft.com/office/drawing/2014/main" val="4189189650"/>
                  </a:ext>
                </a:extLst>
              </a:tr>
              <a:tr h="269509">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624 096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772 006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1 025 069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1 320 889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1 113 549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1 240 578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2 768 408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3 140 782</a:t>
                      </a:r>
                    </a:p>
                  </a:txBody>
                  <a:tcPr marL="9525" marR="9525" marT="9525" marB="0" anchor="ctr"/>
                </a:tc>
                <a:extLst>
                  <a:ext uri="{0D108BD9-81ED-4DB2-BD59-A6C34878D82A}">
                    <a16:rowId xmlns:a16="http://schemas.microsoft.com/office/drawing/2014/main" val="3453707155"/>
                  </a:ext>
                </a:extLst>
              </a:tr>
              <a:tr h="26951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828 019</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1 053 067</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1 432 915</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1 883 011</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1 316 172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1 472 278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3 417 736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3 883 288</a:t>
                      </a:r>
                    </a:p>
                  </a:txBody>
                  <a:tcPr marL="9525" marR="9525" marT="9525" marB="0" anchor="ctr"/>
                </a:tc>
                <a:extLst>
                  <a:ext uri="{0D108BD9-81ED-4DB2-BD59-A6C34878D82A}">
                    <a16:rowId xmlns:a16="http://schemas.microsoft.com/office/drawing/2014/main" val="1306134128"/>
                  </a:ext>
                </a:extLst>
              </a:tr>
              <a:tr h="269509">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976 222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1 257 117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1 729 321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2 291 111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1 390 915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1 557 746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4 066 481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4 625 126</a:t>
                      </a:r>
                    </a:p>
                  </a:txBody>
                  <a:tcPr marL="9525" marR="9525" marT="9525" marB="0" anchor="ctr"/>
                </a:tc>
                <a:extLst>
                  <a:ext uri="{0D108BD9-81ED-4DB2-BD59-A6C34878D82A}">
                    <a16:rowId xmlns:a16="http://schemas.microsoft.com/office/drawing/2014/main" val="1773201916"/>
                  </a:ext>
                </a:extLst>
              </a:tr>
            </a:tbl>
          </a:graphicData>
        </a:graphic>
      </p:graphicFrame>
      <p:sp>
        <p:nvSpPr>
          <p:cNvPr id="3" name="TextBox 2"/>
          <p:cNvSpPr txBox="1"/>
          <p:nvPr/>
        </p:nvSpPr>
        <p:spPr>
          <a:xfrm>
            <a:off x="8852453" y="818403"/>
            <a:ext cx="742063" cy="307777"/>
          </a:xfrm>
          <a:prstGeom prst="rect">
            <a:avLst/>
          </a:prstGeom>
          <a:noFill/>
        </p:spPr>
        <p:txBody>
          <a:bodyPr wrap="none" rtlCol="0">
            <a:spAutoFit/>
          </a:bodyPr>
          <a:lstStyle/>
          <a:p>
            <a:r>
              <a:rPr lang="ru-RU" sz="1400" b="1" i="1" dirty="0" err="1">
                <a:solidFill>
                  <a:srgbClr val="002060"/>
                </a:solidFill>
                <a:latin typeface="Arial" panose="020B0604020202020204" pitchFamily="34" charset="0"/>
                <a:cs typeface="Arial" panose="020B0604020202020204" pitchFamily="34" charset="0"/>
              </a:rPr>
              <a:t>теңге</a:t>
            </a:r>
            <a:endParaRPr lang="ru-RU" sz="1400" b="1" i="1" dirty="0">
              <a:solidFill>
                <a:srgbClr val="00206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04D8151-0751-4EFD-BA6D-A9F8F6544035}"/>
              </a:ext>
            </a:extLst>
          </p:cNvPr>
          <p:cNvSpPr txBox="1"/>
          <p:nvPr/>
        </p:nvSpPr>
        <p:spPr>
          <a:xfrm>
            <a:off x="233475" y="251520"/>
            <a:ext cx="9439049" cy="338554"/>
          </a:xfrm>
          <a:prstGeom prst="rect">
            <a:avLst/>
          </a:prstGeom>
          <a:noFill/>
        </p:spPr>
        <p:txBody>
          <a:bodyPr wrap="square" rtlCol="0">
            <a:spAutoFit/>
          </a:bodyPr>
          <a:lstStyle/>
          <a:p>
            <a:pPr algn="ctr"/>
            <a:r>
              <a:rPr lang="ru-RU" sz="1600" b="1" dirty="0">
                <a:solidFill>
                  <a:srgbClr val="002060"/>
                </a:solidFill>
                <a:latin typeface="Arial" panose="020B0604020202020204" pitchFamily="34" charset="0"/>
                <a:cs typeface="Arial" panose="020B0604020202020204" pitchFamily="34" charset="0"/>
              </a:rPr>
              <a:t>3 топ: Абай, </a:t>
            </a:r>
            <a:r>
              <a:rPr lang="ru-RU" sz="1600" b="1" dirty="0" err="1">
                <a:solidFill>
                  <a:srgbClr val="002060"/>
                </a:solidFill>
                <a:latin typeface="Arial" panose="020B0604020202020204" pitchFamily="34" charset="0"/>
                <a:cs typeface="Arial" panose="020B0604020202020204" pitchFamily="34" charset="0"/>
              </a:rPr>
              <a:t>Шығыс-Қазақстан</a:t>
            </a:r>
            <a:r>
              <a:rPr lang="ru-RU" sz="1600" b="1" dirty="0">
                <a:solidFill>
                  <a:srgbClr val="002060"/>
                </a:solidFill>
                <a:latin typeface="Arial" panose="020B0604020202020204" pitchFamily="34" charset="0"/>
                <a:cs typeface="Arial" panose="020B0604020202020204" pitchFamily="34" charset="0"/>
              </a:rPr>
              <a:t>, Павлодар, </a:t>
            </a:r>
            <a:r>
              <a:rPr lang="ru-RU" sz="1600" b="1" dirty="0" err="1">
                <a:solidFill>
                  <a:srgbClr val="002060"/>
                </a:solidFill>
                <a:latin typeface="Arial" panose="020B0604020202020204" pitchFamily="34" charset="0"/>
                <a:cs typeface="Arial" panose="020B0604020202020204" pitchFamily="34" charset="0"/>
              </a:rPr>
              <a:t>Солтүстік</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Қазақстан</a:t>
            </a:r>
            <a:r>
              <a:rPr lang="en-US"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облыстар</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үшін</a:t>
            </a:r>
            <a:r>
              <a:rPr lang="ru-RU" sz="1600" b="1" dirty="0">
                <a:solidFill>
                  <a:srgbClr val="00206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43853764"/>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106638661"/>
              </p:ext>
            </p:extLst>
          </p:nvPr>
        </p:nvGraphicFramePr>
        <p:xfrm>
          <a:off x="152400" y="1126180"/>
          <a:ext cx="9442116" cy="5422692"/>
        </p:xfrm>
        <a:graphic>
          <a:graphicData uri="http://schemas.openxmlformats.org/drawingml/2006/table">
            <a:tbl>
              <a:tblPr firstRow="1" bandRow="1">
                <a:tableStyleId>{5C22544A-7EE6-4342-B048-85BDC9FD1C3A}</a:tableStyleId>
              </a:tblPr>
              <a:tblGrid>
                <a:gridCol w="677333">
                  <a:extLst>
                    <a:ext uri="{9D8B030D-6E8A-4147-A177-3AD203B41FA5}">
                      <a16:colId xmlns:a16="http://schemas.microsoft.com/office/drawing/2014/main" val="20000"/>
                    </a:ext>
                  </a:extLst>
                </a:gridCol>
                <a:gridCol w="961744">
                  <a:extLst>
                    <a:ext uri="{9D8B030D-6E8A-4147-A177-3AD203B41FA5}">
                      <a16:colId xmlns:a16="http://schemas.microsoft.com/office/drawing/2014/main" val="3161960751"/>
                    </a:ext>
                  </a:extLst>
                </a:gridCol>
                <a:gridCol w="727787">
                  <a:extLst>
                    <a:ext uri="{9D8B030D-6E8A-4147-A177-3AD203B41FA5}">
                      <a16:colId xmlns:a16="http://schemas.microsoft.com/office/drawing/2014/main" val="20002"/>
                    </a:ext>
                  </a:extLst>
                </a:gridCol>
                <a:gridCol w="923731">
                  <a:extLst>
                    <a:ext uri="{9D8B030D-6E8A-4147-A177-3AD203B41FA5}">
                      <a16:colId xmlns:a16="http://schemas.microsoft.com/office/drawing/2014/main" val="1698691894"/>
                    </a:ext>
                  </a:extLst>
                </a:gridCol>
                <a:gridCol w="915748">
                  <a:extLst>
                    <a:ext uri="{9D8B030D-6E8A-4147-A177-3AD203B41FA5}">
                      <a16:colId xmlns:a16="http://schemas.microsoft.com/office/drawing/2014/main" val="20003"/>
                    </a:ext>
                  </a:extLst>
                </a:gridCol>
                <a:gridCol w="1100139">
                  <a:extLst>
                    <a:ext uri="{9D8B030D-6E8A-4147-A177-3AD203B41FA5}">
                      <a16:colId xmlns:a16="http://schemas.microsoft.com/office/drawing/2014/main" val="1833503172"/>
                    </a:ext>
                  </a:extLst>
                </a:gridCol>
                <a:gridCol w="1134997">
                  <a:extLst>
                    <a:ext uri="{9D8B030D-6E8A-4147-A177-3AD203B41FA5}">
                      <a16:colId xmlns:a16="http://schemas.microsoft.com/office/drawing/2014/main" val="20004"/>
                    </a:ext>
                  </a:extLst>
                </a:gridCol>
                <a:gridCol w="1134997">
                  <a:extLst>
                    <a:ext uri="{9D8B030D-6E8A-4147-A177-3AD203B41FA5}">
                      <a16:colId xmlns:a16="http://schemas.microsoft.com/office/drawing/2014/main" val="3492015031"/>
                    </a:ext>
                  </a:extLst>
                </a:gridCol>
                <a:gridCol w="932820">
                  <a:extLst>
                    <a:ext uri="{9D8B030D-6E8A-4147-A177-3AD203B41FA5}">
                      <a16:colId xmlns:a16="http://schemas.microsoft.com/office/drawing/2014/main" val="20005"/>
                    </a:ext>
                  </a:extLst>
                </a:gridCol>
                <a:gridCol w="932820">
                  <a:extLst>
                    <a:ext uri="{9D8B030D-6E8A-4147-A177-3AD203B41FA5}">
                      <a16:colId xmlns:a16="http://schemas.microsoft.com/office/drawing/2014/main" val="2125785190"/>
                    </a:ext>
                  </a:extLst>
                </a:gridCol>
              </a:tblGrid>
              <a:tr h="593167">
                <a:tc rowSpan="2" gridSpan="2">
                  <a:txBody>
                    <a:bodyPr/>
                    <a:lstStyle/>
                    <a:p>
                      <a:pPr marL="0" marR="0" indent="0" algn="ctr" defTabSz="742950" rtl="0" eaLnBrk="1" fontAlgn="auto" latinLnBrk="0" hangingPunct="1">
                        <a:lnSpc>
                          <a:spcPct val="100000"/>
                        </a:lnSpc>
                        <a:spcBef>
                          <a:spcPts val="0"/>
                        </a:spcBef>
                        <a:spcAft>
                          <a:spcPts val="0"/>
                        </a:spcAft>
                        <a:buClrTx/>
                        <a:buSzTx/>
                        <a:buFontTx/>
                        <a:buNone/>
                        <a:tabLst/>
                        <a:defRPr/>
                      </a:pPr>
                      <a:r>
                        <a:rPr lang="ru-RU" sz="1100" dirty="0" err="1">
                          <a:latin typeface="Arial" panose="020B0604020202020204" pitchFamily="34" charset="0"/>
                          <a:cs typeface="Arial" panose="020B0604020202020204" pitchFamily="34" charset="0"/>
                        </a:rPr>
                        <a:t>Білім</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деңгейі</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gridSpan="4">
                  <a:txBody>
                    <a:bodyPr/>
                    <a:lstStyle/>
                    <a:p>
                      <a:pPr algn="ctr"/>
                      <a:r>
                        <a:rPr lang="ru-RU" dirty="0" err="1"/>
                        <a:t>Жалпы</a:t>
                      </a:r>
                      <a:r>
                        <a:rPr lang="ru-RU" dirty="0"/>
                        <a:t> </a:t>
                      </a:r>
                      <a:r>
                        <a:rPr lang="ru-RU" dirty="0" err="1"/>
                        <a:t>білім</a:t>
                      </a:r>
                      <a:r>
                        <a:rPr lang="ru-RU" dirty="0"/>
                        <a:t> </a:t>
                      </a:r>
                      <a:r>
                        <a:rPr lang="ru-RU" dirty="0" err="1"/>
                        <a:t>беретін</a:t>
                      </a:r>
                      <a:r>
                        <a:rPr lang="ru-RU" dirty="0"/>
                        <a:t> </a:t>
                      </a:r>
                      <a:r>
                        <a:rPr lang="ru-RU" dirty="0" err="1"/>
                        <a:t>сыныптардағы</a:t>
                      </a:r>
                      <a:r>
                        <a:rPr lang="ru-RU" dirty="0"/>
                        <a:t> </a:t>
                      </a:r>
                      <a:r>
                        <a:rPr lang="ru-RU" dirty="0" err="1"/>
                        <a:t>оқушылар</a:t>
                      </a:r>
                      <a:r>
                        <a:rPr lang="ru-RU" dirty="0"/>
                        <a:t> </a:t>
                      </a:r>
                      <a:r>
                        <a:rPr lang="ru-RU" dirty="0" err="1"/>
                        <a:t>үшін</a:t>
                      </a:r>
                      <a:r>
                        <a:rPr lang="ru-RU" dirty="0"/>
                        <a:t>, </a:t>
                      </a:r>
                      <a:r>
                        <a:rPr lang="ru-RU" dirty="0" err="1"/>
                        <a:t>оның</a:t>
                      </a:r>
                      <a:r>
                        <a:rPr lang="ru-RU" dirty="0"/>
                        <a:t> </a:t>
                      </a:r>
                      <a:r>
                        <a:rPr lang="ru-RU" dirty="0" err="1"/>
                        <a:t>ішінде</a:t>
                      </a:r>
                      <a:r>
                        <a:rPr lang="ru-RU" dirty="0"/>
                        <a:t>:</a:t>
                      </a:r>
                      <a:endParaRPr lang="ru-KZ" dirty="0"/>
                    </a:p>
                  </a:txBody>
                  <a:tcPr marL="99060" marR="99060" anchor="ctr">
                    <a:solidFill>
                      <a:srgbClr val="0070C0"/>
                    </a:solidFill>
                  </a:tcPr>
                </a:tc>
                <a:tc hMerge="1">
                  <a:txBody>
                    <a:bodyPr/>
                    <a:lstStyle/>
                    <a:p>
                      <a:endParaRPr lang="ru-RU"/>
                    </a:p>
                  </a:txBody>
                  <a:tcPr/>
                </a:tc>
                <a:tc hMerge="1">
                  <a:txBody>
                    <a:bodyPr/>
                    <a:lstStyle/>
                    <a:p>
                      <a:pPr algn="ctr"/>
                      <a:endParaRPr lang="ru-RU" sz="1200" dirty="0">
                        <a:latin typeface="Book Antiqua" pitchFamily="18" charset="0"/>
                      </a:endParaRPr>
                    </a:p>
                  </a:txBody>
                  <a:tcPr marL="99060" marR="99060" anchor="ctr">
                    <a:solidFill>
                      <a:srgbClr val="00B0F0"/>
                    </a:solidFill>
                  </a:tcPr>
                </a:tc>
                <a:tc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ТҮЗЕТУ </a:t>
                      </a:r>
                      <a:r>
                        <a:rPr lang="ru-RU" sz="1100" dirty="0" err="1">
                          <a:latin typeface="Arial" panose="020B0604020202020204" pitchFamily="34" charset="0"/>
                          <a:cs typeface="Arial" panose="020B0604020202020204" pitchFamily="34" charset="0"/>
                        </a:rPr>
                        <a:t>сыныптардағы</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оқушылар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үшін</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ҮЙДЕ </a:t>
                      </a:r>
                      <a:r>
                        <a:rPr lang="ru-RU" sz="1100" dirty="0" err="1">
                          <a:latin typeface="Arial" panose="020B0604020202020204" pitchFamily="34" charset="0"/>
                          <a:cs typeface="Arial" panose="020B0604020202020204" pitchFamily="34" charset="0"/>
                        </a:rPr>
                        <a:t>оқитын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оұушылар</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extLst>
                  <a:ext uri="{0D108BD9-81ED-4DB2-BD59-A6C34878D82A}">
                    <a16:rowId xmlns:a16="http://schemas.microsoft.com/office/drawing/2014/main" val="10000"/>
                  </a:ext>
                </a:extLst>
              </a:tr>
              <a:tr h="541176">
                <a:tc gridSpan="2" vMerge="1">
                  <a:txBody>
                    <a:bodyPr/>
                    <a:lstStyle/>
                    <a:p>
                      <a:endParaRPr lang="ru-RU"/>
                    </a:p>
                  </a:txBody>
                  <a:tcPr/>
                </a:tc>
                <a:tc hMerge="1" vMerge="1">
                  <a:txBody>
                    <a:bodyPr/>
                    <a:lstStyle/>
                    <a:p>
                      <a:endParaRPr lang="ru-RU"/>
                    </a:p>
                  </a:txBody>
                  <a:tcPr/>
                </a:tc>
                <a:tc gridSpan="2">
                  <a:txBody>
                    <a:bodyPr/>
                    <a:lstStyle/>
                    <a:p>
                      <a:pPr algn="ctr"/>
                      <a:r>
                        <a:rPr lang="ru-RU" sz="1100" dirty="0">
                          <a:solidFill>
                            <a:schemeClr val="bg1"/>
                          </a:solidFill>
                          <a:latin typeface="Arial" panose="020B0604020202020204" pitchFamily="34" charset="0"/>
                          <a:cs typeface="Arial" panose="020B0604020202020204" pitchFamily="34" charset="0"/>
                        </a:rPr>
                        <a:t>НОРМОТИПТІК  </a:t>
                      </a:r>
                    </a:p>
                    <a:p>
                      <a:pPr algn="ctr"/>
                      <a:r>
                        <a:rPr lang="ru-RU" sz="1100" dirty="0" err="1">
                          <a:solidFill>
                            <a:schemeClr val="bg1"/>
                          </a:solidFill>
                          <a:latin typeface="Arial" panose="020B0604020202020204" pitchFamily="34" charset="0"/>
                          <a:cs typeface="Arial" panose="020B0604020202020204" pitchFamily="34" charset="0"/>
                        </a:rPr>
                        <a:t>оқушылар</a:t>
                      </a:r>
                      <a:endParaRPr lang="ru-RU" sz="1100" dirty="0">
                        <a:solidFill>
                          <a:schemeClr val="bg1"/>
                        </a:solidFill>
                        <a:latin typeface="Arial" panose="020B0604020202020204" pitchFamily="34" charset="0"/>
                        <a:cs typeface="Arial" panose="020B0604020202020204" pitchFamily="34" charset="0"/>
                      </a:endParaRPr>
                    </a:p>
                  </a:txBody>
                  <a:tcPr marL="99060" marR="99060" anchor="ctr">
                    <a:solidFill>
                      <a:srgbClr val="0070C0"/>
                    </a:solidFill>
                  </a:tcPr>
                </a:tc>
                <a:tc hMerge="1">
                  <a:txBody>
                    <a:bodyPr/>
                    <a:lstStyle/>
                    <a:p>
                      <a:endParaRPr lang="ru-RU"/>
                    </a:p>
                  </a:txBody>
                  <a:tcPr/>
                </a:tc>
                <a:tc gridSpan="2">
                  <a:txBody>
                    <a:bodyPr/>
                    <a:lstStyle/>
                    <a:p>
                      <a:pPr algn="ctr"/>
                      <a:r>
                        <a:rPr lang="ru-RU" sz="1100" dirty="0" err="1">
                          <a:solidFill>
                            <a:schemeClr val="bg1"/>
                          </a:solidFill>
                          <a:latin typeface="Arial" panose="020B0604020202020204" pitchFamily="34" charset="0"/>
                          <a:cs typeface="Arial" panose="020B0604020202020204" pitchFamily="34" charset="0"/>
                        </a:rPr>
                        <a:t>Ерекше</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білім</a:t>
                      </a:r>
                      <a:r>
                        <a:rPr lang="ru-RU" sz="1100" dirty="0">
                          <a:solidFill>
                            <a:schemeClr val="bg1"/>
                          </a:solidFill>
                          <a:latin typeface="Arial" panose="020B0604020202020204" pitchFamily="34" charset="0"/>
                          <a:cs typeface="Arial" panose="020B0604020202020204" pitchFamily="34" charset="0"/>
                        </a:rPr>
                        <a:t> беру </a:t>
                      </a:r>
                      <a:r>
                        <a:rPr lang="ru-RU" sz="1100" dirty="0" err="1">
                          <a:solidFill>
                            <a:schemeClr val="bg1"/>
                          </a:solidFill>
                          <a:latin typeface="Arial" panose="020B0604020202020204" pitchFamily="34" charset="0"/>
                          <a:cs typeface="Arial" panose="020B0604020202020204" pitchFamily="34" charset="0"/>
                        </a:rPr>
                        <a:t>қажеттіліктері</a:t>
                      </a:r>
                      <a:r>
                        <a:rPr lang="ru-RU" sz="1100" dirty="0">
                          <a:solidFill>
                            <a:schemeClr val="bg1"/>
                          </a:solidFill>
                          <a:latin typeface="Arial" panose="020B0604020202020204" pitchFamily="34" charset="0"/>
                          <a:cs typeface="Arial" panose="020B0604020202020204" pitchFamily="34" charset="0"/>
                        </a:rPr>
                        <a:t> бар </a:t>
                      </a:r>
                      <a:r>
                        <a:rPr lang="ru-RU" sz="1100" dirty="0" err="1">
                          <a:solidFill>
                            <a:schemeClr val="bg1"/>
                          </a:solidFill>
                          <a:latin typeface="Arial" panose="020B0604020202020204" pitchFamily="34" charset="0"/>
                          <a:cs typeface="Arial" panose="020B0604020202020204" pitchFamily="34" charset="0"/>
                        </a:rPr>
                        <a:t>оқушылар</a:t>
                      </a:r>
                      <a:r>
                        <a:rPr lang="ru-RU" sz="1100" dirty="0">
                          <a:solidFill>
                            <a:schemeClr val="bg1"/>
                          </a:solidFill>
                          <a:latin typeface="Arial" panose="020B0604020202020204" pitchFamily="34" charset="0"/>
                          <a:cs typeface="Arial" panose="020B0604020202020204" pitchFamily="34" charset="0"/>
                        </a:rPr>
                        <a:t> </a:t>
                      </a:r>
                    </a:p>
                    <a:p>
                      <a:pPr algn="ctr"/>
                      <a:r>
                        <a:rPr lang="ru-RU" sz="1100" dirty="0">
                          <a:solidFill>
                            <a:schemeClr val="bg1"/>
                          </a:solidFill>
                          <a:latin typeface="Arial" panose="020B0604020202020204" pitchFamily="34" charset="0"/>
                          <a:cs typeface="Arial" panose="020B0604020202020204" pitchFamily="34" charset="0"/>
                        </a:rPr>
                        <a:t>(ИНКЛЮЗИВ)</a:t>
                      </a:r>
                    </a:p>
                  </a:txBody>
                  <a:tcPr marL="99060" marR="99060" anchor="ctr">
                    <a:solidFill>
                      <a:srgbClr val="0070C0"/>
                    </a:solidFill>
                  </a:tcPr>
                </a:tc>
                <a:tc hMerge="1">
                  <a:txBody>
                    <a:bodyPr/>
                    <a:lstStyle/>
                    <a:p>
                      <a:endParaRPr lang="ru-RU"/>
                    </a:p>
                  </a:txBody>
                  <a:tcPr/>
                </a:tc>
                <a:tc gridSpan="2" vMerge="1">
                  <a:txBody>
                    <a:bodyPr/>
                    <a:lstStyle/>
                    <a:p>
                      <a:endParaRPr lang="ru-RU" dirty="0"/>
                    </a:p>
                  </a:txBody>
                  <a:tcPr/>
                </a:tc>
                <a:tc hMerge="1" vMerge="1">
                  <a:txBody>
                    <a:bodyPr/>
                    <a:lstStyle/>
                    <a:p>
                      <a:endParaRPr lang="ru-RU"/>
                    </a:p>
                  </a:txBody>
                  <a:tcPr/>
                </a:tc>
                <a:tc gridSpan="2" vMerge="1">
                  <a:txBody>
                    <a:bodyPr/>
                    <a:lstStyle/>
                    <a:p>
                      <a:endParaRPr lang="ru-RU"/>
                    </a:p>
                  </a:txBody>
                  <a:tcPr/>
                </a:tc>
                <a:tc hMerge="1" vMerge="1">
                  <a:txBody>
                    <a:bodyPr/>
                    <a:lstStyle/>
                    <a:p>
                      <a:endParaRPr lang="ru-RU" dirty="0"/>
                    </a:p>
                  </a:txBody>
                  <a:tcPr/>
                </a:tc>
                <a:extLst>
                  <a:ext uri="{0D108BD9-81ED-4DB2-BD59-A6C34878D82A}">
                    <a16:rowId xmlns:a16="http://schemas.microsoft.com/office/drawing/2014/main" val="10001"/>
                  </a:ext>
                </a:extLst>
              </a:tr>
              <a:tr h="227045">
                <a:tc gridSpan="2">
                  <a:txBody>
                    <a:bodyPr/>
                    <a:lstStyle/>
                    <a:p>
                      <a:pPr algn="ct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hMerge="1">
                  <a:txBody>
                    <a:bodyPr/>
                    <a:lstStyle/>
                    <a:p>
                      <a:endParaRPr lang="ru-RU"/>
                    </a:p>
                  </a:txBody>
                  <a:tcP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extLst>
                  <a:ext uri="{0D108BD9-81ED-4DB2-BD59-A6C34878D82A}">
                    <a16:rowId xmlns:a16="http://schemas.microsoft.com/office/drawing/2014/main" val="59097636"/>
                  </a:ext>
                </a:extLst>
              </a:tr>
              <a:tr h="347330">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және</a:t>
                      </a:r>
                      <a:r>
                        <a:rPr lang="ru-RU" sz="1100" b="1" dirty="0">
                          <a:solidFill>
                            <a:schemeClr val="tx1"/>
                          </a:solidFill>
                          <a:latin typeface="Arial" panose="020B0604020202020204" pitchFamily="34" charset="0"/>
                          <a:cs typeface="Arial" panose="020B0604020202020204" pitchFamily="34" charset="0"/>
                        </a:rPr>
                        <a:t> радиация</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аймақтарынан</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тыс</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517 730</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648 570</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832 856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1 094 536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904 141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1 031 171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2 192 017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2 564 391</a:t>
                      </a:r>
                    </a:p>
                  </a:txBody>
                  <a:tcPr marL="9525" marR="9525" marT="9525" marB="0" anchor="ctr"/>
                </a:tc>
                <a:extLst>
                  <a:ext uri="{0D108BD9-81ED-4DB2-BD59-A6C34878D82A}">
                    <a16:rowId xmlns:a16="http://schemas.microsoft.com/office/drawing/2014/main" val="10002"/>
                  </a:ext>
                </a:extLst>
              </a:tr>
              <a:tr h="347331">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677 421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876 429</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1 152 238</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1 550 254</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1 063 529</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1 219 635</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2 702 794</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3 168 345</a:t>
                      </a:r>
                    </a:p>
                  </a:txBody>
                  <a:tcPr marL="9525" marR="9525" marT="9525" marB="0" anchor="ctr"/>
                </a:tc>
                <a:extLst>
                  <a:ext uri="{0D108BD9-81ED-4DB2-BD59-A6C34878D82A}">
                    <a16:rowId xmlns:a16="http://schemas.microsoft.com/office/drawing/2014/main" val="4197087252"/>
                  </a:ext>
                </a:extLst>
              </a:tr>
              <a:tr h="34733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793 478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1 041 853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1 384 352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1 881 102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1 122 324</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1 289 155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3 213 112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3 771 757</a:t>
                      </a:r>
                    </a:p>
                  </a:txBody>
                  <a:tcPr marL="9525" marR="9525" marT="9525" marB="0" anchor="ctr"/>
                </a:tc>
                <a:extLst>
                  <a:ext uri="{0D108BD9-81ED-4DB2-BD59-A6C34878D82A}">
                    <a16:rowId xmlns:a16="http://schemas.microsoft.com/office/drawing/2014/main" val="429480228"/>
                  </a:ext>
                </a:extLst>
              </a:tr>
              <a:tr h="329737">
                <a:tc rowSpan="3">
                  <a:txBody>
                    <a:bodyPr/>
                    <a:lstStyle/>
                    <a:p>
                      <a:pPr algn="ctr"/>
                      <a:r>
                        <a:rPr lang="ru-RU" sz="1100" b="1" dirty="0">
                          <a:solidFill>
                            <a:schemeClr val="tx1"/>
                          </a:solidFill>
                          <a:latin typeface="Arial" panose="020B0604020202020204" pitchFamily="34" charset="0"/>
                          <a:cs typeface="Arial" panose="020B0604020202020204" pitchFamily="34" charset="0"/>
                        </a:rPr>
                        <a:t>Радиация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540 196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673 404</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867 229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1 133 645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940 900</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1 067 929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2 279 378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2 651 752</a:t>
                      </a:r>
                    </a:p>
                  </a:txBody>
                  <a:tcPr marL="9525" marR="9525" marT="9525" marB="0" anchor="ctr"/>
                </a:tc>
                <a:extLst>
                  <a:ext uri="{0D108BD9-81ED-4DB2-BD59-A6C34878D82A}">
                    <a16:rowId xmlns:a16="http://schemas.microsoft.com/office/drawing/2014/main" val="2400371574"/>
                  </a:ext>
                </a:extLst>
              </a:tr>
              <a:tr h="329738">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706 023</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908 642</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1 198 883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1 604 121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1 106 285</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1 262 390</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2 809 373</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3 274 924</a:t>
                      </a:r>
                    </a:p>
                  </a:txBody>
                  <a:tcPr marL="9525" marR="9525" marT="9525" marB="0" anchor="ctr"/>
                </a:tc>
                <a:extLst>
                  <a:ext uri="{0D108BD9-81ED-4DB2-BD59-A6C34878D82A}">
                    <a16:rowId xmlns:a16="http://schemas.microsoft.com/office/drawing/2014/main" val="3721942957"/>
                  </a:ext>
                </a:extLst>
              </a:tr>
              <a:tr h="329737">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826 539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1 079 424</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1 439 915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1 945 685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1 167 291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1 334 122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3 338 891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3 897 536</a:t>
                      </a:r>
                    </a:p>
                  </a:txBody>
                  <a:tcPr marL="9525" marR="9525" marT="9525" marB="0" anchor="ctr"/>
                </a:tc>
                <a:extLst>
                  <a:ext uri="{0D108BD9-81ED-4DB2-BD59-A6C34878D82A}">
                    <a16:rowId xmlns:a16="http://schemas.microsoft.com/office/drawing/2014/main" val="4189189650"/>
                  </a:ext>
                </a:extLst>
              </a:tr>
              <a:tr h="269509">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626 259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774 169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1 027 232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1 323 052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1 115 712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1 242 741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2 768 408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3 140 782</a:t>
                      </a:r>
                    </a:p>
                  </a:txBody>
                  <a:tcPr marL="9525" marR="9525" marT="9525" marB="0" anchor="ctr"/>
                </a:tc>
                <a:extLst>
                  <a:ext uri="{0D108BD9-81ED-4DB2-BD59-A6C34878D82A}">
                    <a16:rowId xmlns:a16="http://schemas.microsoft.com/office/drawing/2014/main" val="3453707155"/>
                  </a:ext>
                </a:extLst>
              </a:tr>
              <a:tr h="26951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830 182</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1 055 230</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1 435 078</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1 885 174</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1 318 335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1 474 441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3 417 736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3 883 288</a:t>
                      </a:r>
                    </a:p>
                  </a:txBody>
                  <a:tcPr marL="9525" marR="9525" marT="9525" marB="0" anchor="ctr"/>
                </a:tc>
                <a:extLst>
                  <a:ext uri="{0D108BD9-81ED-4DB2-BD59-A6C34878D82A}">
                    <a16:rowId xmlns:a16="http://schemas.microsoft.com/office/drawing/2014/main" val="1306134128"/>
                  </a:ext>
                </a:extLst>
              </a:tr>
              <a:tr h="269509">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978 385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1 259 280</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1 731 484</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2 293 274</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1 393 078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1 559 909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4 066 481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4 625 126</a:t>
                      </a:r>
                    </a:p>
                  </a:txBody>
                  <a:tcPr marL="9525" marR="9525" marT="9525" marB="0" anchor="ctr"/>
                </a:tc>
                <a:extLst>
                  <a:ext uri="{0D108BD9-81ED-4DB2-BD59-A6C34878D82A}">
                    <a16:rowId xmlns:a16="http://schemas.microsoft.com/office/drawing/2014/main" val="1773201916"/>
                  </a:ext>
                </a:extLst>
              </a:tr>
            </a:tbl>
          </a:graphicData>
        </a:graphic>
      </p:graphicFrame>
      <p:sp>
        <p:nvSpPr>
          <p:cNvPr id="3" name="TextBox 2"/>
          <p:cNvSpPr txBox="1"/>
          <p:nvPr/>
        </p:nvSpPr>
        <p:spPr>
          <a:xfrm>
            <a:off x="8852453" y="818403"/>
            <a:ext cx="742063" cy="307777"/>
          </a:xfrm>
          <a:prstGeom prst="rect">
            <a:avLst/>
          </a:prstGeom>
          <a:noFill/>
        </p:spPr>
        <p:txBody>
          <a:bodyPr wrap="none" rtlCol="0">
            <a:spAutoFit/>
          </a:bodyPr>
          <a:lstStyle/>
          <a:p>
            <a:r>
              <a:rPr lang="ru-RU" sz="1400" b="1" i="1" dirty="0" err="1">
                <a:solidFill>
                  <a:srgbClr val="002060"/>
                </a:solidFill>
                <a:latin typeface="Arial" panose="020B0604020202020204" pitchFamily="34" charset="0"/>
                <a:cs typeface="Arial" panose="020B0604020202020204" pitchFamily="34" charset="0"/>
              </a:rPr>
              <a:t>теңге</a:t>
            </a:r>
            <a:endParaRPr lang="ru-RU" sz="1400" b="1" i="1" dirty="0">
              <a:solidFill>
                <a:srgbClr val="00206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9A5E07F-3622-4016-90E5-83C75906D619}"/>
              </a:ext>
            </a:extLst>
          </p:cNvPr>
          <p:cNvSpPr txBox="1"/>
          <p:nvPr/>
        </p:nvSpPr>
        <p:spPr>
          <a:xfrm>
            <a:off x="316527" y="320707"/>
            <a:ext cx="9439049" cy="338554"/>
          </a:xfrm>
          <a:prstGeom prst="rect">
            <a:avLst/>
          </a:prstGeom>
          <a:noFill/>
        </p:spPr>
        <p:txBody>
          <a:bodyPr wrap="square" rtlCol="0">
            <a:spAutoFit/>
          </a:bodyPr>
          <a:lstStyle/>
          <a:p>
            <a:pPr algn="ctr"/>
            <a:r>
              <a:rPr lang="ru-RU" sz="1600" b="1" dirty="0">
                <a:solidFill>
                  <a:srgbClr val="002060"/>
                </a:solidFill>
                <a:latin typeface="Arial" panose="020B0604020202020204" pitchFamily="34" charset="0"/>
                <a:cs typeface="Arial" panose="020B0604020202020204" pitchFamily="34" charset="0"/>
              </a:rPr>
              <a:t>4 топ: </a:t>
            </a:r>
            <a:r>
              <a:rPr lang="ru-RU" sz="1600" b="1" dirty="0" err="1">
                <a:solidFill>
                  <a:srgbClr val="002060"/>
                </a:solidFill>
                <a:latin typeface="Arial" panose="020B0604020202020204" pitchFamily="34" charset="0"/>
                <a:cs typeface="Arial" panose="020B0604020202020204" pitchFamily="34" charset="0"/>
              </a:rPr>
              <a:t>Ақмола</a:t>
            </a:r>
            <a:r>
              <a:rPr lang="ru-RU" sz="1600" b="1" dirty="0">
                <a:solidFill>
                  <a:srgbClr val="002060"/>
                </a:solidFill>
                <a:latin typeface="Arial" panose="020B0604020202020204" pitchFamily="34" charset="0"/>
                <a:cs typeface="Arial" panose="020B0604020202020204" pitchFamily="34" charset="0"/>
              </a:rPr>
              <a:t>, Жамбыл </a:t>
            </a:r>
            <a:r>
              <a:rPr lang="ru-RU" sz="1600" b="1" dirty="0" err="1">
                <a:solidFill>
                  <a:srgbClr val="002060"/>
                </a:solidFill>
                <a:latin typeface="Arial" panose="020B0604020202020204" pitchFamily="34" charset="0"/>
                <a:cs typeface="Arial" panose="020B0604020202020204" pitchFamily="34" charset="0"/>
              </a:rPr>
              <a:t>облыстар</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үшін</a:t>
            </a:r>
            <a:endParaRPr lang="ru-RU" sz="1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7881897"/>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078834860"/>
              </p:ext>
            </p:extLst>
          </p:nvPr>
        </p:nvGraphicFramePr>
        <p:xfrm>
          <a:off x="110067" y="1126180"/>
          <a:ext cx="9484449" cy="5422692"/>
        </p:xfrm>
        <a:graphic>
          <a:graphicData uri="http://schemas.openxmlformats.org/drawingml/2006/table">
            <a:tbl>
              <a:tblPr firstRow="1" bandRow="1">
                <a:tableStyleId>{5C22544A-7EE6-4342-B048-85BDC9FD1C3A}</a:tableStyleId>
              </a:tblPr>
              <a:tblGrid>
                <a:gridCol w="702733">
                  <a:extLst>
                    <a:ext uri="{9D8B030D-6E8A-4147-A177-3AD203B41FA5}">
                      <a16:colId xmlns:a16="http://schemas.microsoft.com/office/drawing/2014/main" val="20000"/>
                    </a:ext>
                  </a:extLst>
                </a:gridCol>
                <a:gridCol w="978677">
                  <a:extLst>
                    <a:ext uri="{9D8B030D-6E8A-4147-A177-3AD203B41FA5}">
                      <a16:colId xmlns:a16="http://schemas.microsoft.com/office/drawing/2014/main" val="3161960751"/>
                    </a:ext>
                  </a:extLst>
                </a:gridCol>
                <a:gridCol w="727787">
                  <a:extLst>
                    <a:ext uri="{9D8B030D-6E8A-4147-A177-3AD203B41FA5}">
                      <a16:colId xmlns:a16="http://schemas.microsoft.com/office/drawing/2014/main" val="20002"/>
                    </a:ext>
                  </a:extLst>
                </a:gridCol>
                <a:gridCol w="923731">
                  <a:extLst>
                    <a:ext uri="{9D8B030D-6E8A-4147-A177-3AD203B41FA5}">
                      <a16:colId xmlns:a16="http://schemas.microsoft.com/office/drawing/2014/main" val="1698691894"/>
                    </a:ext>
                  </a:extLst>
                </a:gridCol>
                <a:gridCol w="915748">
                  <a:extLst>
                    <a:ext uri="{9D8B030D-6E8A-4147-A177-3AD203B41FA5}">
                      <a16:colId xmlns:a16="http://schemas.microsoft.com/office/drawing/2014/main" val="20003"/>
                    </a:ext>
                  </a:extLst>
                </a:gridCol>
                <a:gridCol w="1100139">
                  <a:extLst>
                    <a:ext uri="{9D8B030D-6E8A-4147-A177-3AD203B41FA5}">
                      <a16:colId xmlns:a16="http://schemas.microsoft.com/office/drawing/2014/main" val="1833503172"/>
                    </a:ext>
                  </a:extLst>
                </a:gridCol>
                <a:gridCol w="1134997">
                  <a:extLst>
                    <a:ext uri="{9D8B030D-6E8A-4147-A177-3AD203B41FA5}">
                      <a16:colId xmlns:a16="http://schemas.microsoft.com/office/drawing/2014/main" val="20004"/>
                    </a:ext>
                  </a:extLst>
                </a:gridCol>
                <a:gridCol w="1134997">
                  <a:extLst>
                    <a:ext uri="{9D8B030D-6E8A-4147-A177-3AD203B41FA5}">
                      <a16:colId xmlns:a16="http://schemas.microsoft.com/office/drawing/2014/main" val="3492015031"/>
                    </a:ext>
                  </a:extLst>
                </a:gridCol>
                <a:gridCol w="932820">
                  <a:extLst>
                    <a:ext uri="{9D8B030D-6E8A-4147-A177-3AD203B41FA5}">
                      <a16:colId xmlns:a16="http://schemas.microsoft.com/office/drawing/2014/main" val="20005"/>
                    </a:ext>
                  </a:extLst>
                </a:gridCol>
                <a:gridCol w="932820">
                  <a:extLst>
                    <a:ext uri="{9D8B030D-6E8A-4147-A177-3AD203B41FA5}">
                      <a16:colId xmlns:a16="http://schemas.microsoft.com/office/drawing/2014/main" val="2125785190"/>
                    </a:ext>
                  </a:extLst>
                </a:gridCol>
              </a:tblGrid>
              <a:tr h="593167">
                <a:tc rowSpan="2" gridSpan="2">
                  <a:txBody>
                    <a:bodyPr/>
                    <a:lstStyle/>
                    <a:p>
                      <a:pPr marL="0" marR="0" indent="0" algn="ctr" defTabSz="742950" rtl="0" eaLnBrk="1" fontAlgn="auto" latinLnBrk="0" hangingPunct="1">
                        <a:lnSpc>
                          <a:spcPct val="100000"/>
                        </a:lnSpc>
                        <a:spcBef>
                          <a:spcPts val="0"/>
                        </a:spcBef>
                        <a:spcAft>
                          <a:spcPts val="0"/>
                        </a:spcAft>
                        <a:buClrTx/>
                        <a:buSzTx/>
                        <a:buFontTx/>
                        <a:buNone/>
                        <a:tabLst/>
                        <a:defRPr/>
                      </a:pPr>
                      <a:r>
                        <a:rPr lang="ru-RU" sz="1100" dirty="0" err="1">
                          <a:latin typeface="Arial" panose="020B0604020202020204" pitchFamily="34" charset="0"/>
                          <a:cs typeface="Arial" panose="020B0604020202020204" pitchFamily="34" charset="0"/>
                        </a:rPr>
                        <a:t>Білім</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деңгейі</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gridSpan="4">
                  <a:txBody>
                    <a:bodyPr/>
                    <a:lstStyle/>
                    <a:p>
                      <a:pPr algn="ctr"/>
                      <a:r>
                        <a:rPr lang="ru-RU" dirty="0" err="1"/>
                        <a:t>Жалпы</a:t>
                      </a:r>
                      <a:r>
                        <a:rPr lang="ru-RU" dirty="0"/>
                        <a:t> </a:t>
                      </a:r>
                      <a:r>
                        <a:rPr lang="ru-RU" dirty="0" err="1"/>
                        <a:t>білім</a:t>
                      </a:r>
                      <a:r>
                        <a:rPr lang="ru-RU" dirty="0"/>
                        <a:t> </a:t>
                      </a:r>
                      <a:r>
                        <a:rPr lang="ru-RU" dirty="0" err="1"/>
                        <a:t>беретін</a:t>
                      </a:r>
                      <a:r>
                        <a:rPr lang="ru-RU" dirty="0"/>
                        <a:t> </a:t>
                      </a:r>
                      <a:r>
                        <a:rPr lang="ru-RU" dirty="0" err="1"/>
                        <a:t>сыныптардағы</a:t>
                      </a:r>
                      <a:r>
                        <a:rPr lang="ru-RU" dirty="0"/>
                        <a:t> </a:t>
                      </a:r>
                      <a:r>
                        <a:rPr lang="ru-RU" dirty="0" err="1"/>
                        <a:t>оқушылар</a:t>
                      </a:r>
                      <a:r>
                        <a:rPr lang="ru-RU" dirty="0"/>
                        <a:t> </a:t>
                      </a:r>
                      <a:r>
                        <a:rPr lang="ru-RU" dirty="0" err="1"/>
                        <a:t>үшін</a:t>
                      </a:r>
                      <a:r>
                        <a:rPr lang="ru-RU" dirty="0"/>
                        <a:t>, </a:t>
                      </a:r>
                      <a:r>
                        <a:rPr lang="ru-RU" dirty="0" err="1"/>
                        <a:t>оның</a:t>
                      </a:r>
                      <a:r>
                        <a:rPr lang="ru-RU" dirty="0"/>
                        <a:t> </a:t>
                      </a:r>
                      <a:r>
                        <a:rPr lang="ru-RU" dirty="0" err="1"/>
                        <a:t>ішінде</a:t>
                      </a:r>
                      <a:r>
                        <a:rPr lang="ru-RU" dirty="0"/>
                        <a:t>:</a:t>
                      </a:r>
                      <a:endParaRPr lang="ru-KZ" dirty="0"/>
                    </a:p>
                  </a:txBody>
                  <a:tcPr marL="99060" marR="99060" anchor="ctr">
                    <a:solidFill>
                      <a:srgbClr val="0070C0"/>
                    </a:solidFill>
                  </a:tcPr>
                </a:tc>
                <a:tc hMerge="1">
                  <a:txBody>
                    <a:bodyPr/>
                    <a:lstStyle/>
                    <a:p>
                      <a:endParaRPr lang="ru-RU"/>
                    </a:p>
                  </a:txBody>
                  <a:tcPr/>
                </a:tc>
                <a:tc hMerge="1">
                  <a:txBody>
                    <a:bodyPr/>
                    <a:lstStyle/>
                    <a:p>
                      <a:pPr algn="ctr"/>
                      <a:endParaRPr lang="ru-RU" sz="1200" dirty="0">
                        <a:latin typeface="Book Antiqua" pitchFamily="18" charset="0"/>
                      </a:endParaRPr>
                    </a:p>
                  </a:txBody>
                  <a:tcPr marL="99060" marR="99060" anchor="ctr">
                    <a:solidFill>
                      <a:srgbClr val="00B0F0"/>
                    </a:solidFill>
                  </a:tcPr>
                </a:tc>
                <a:tc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ТҮЗЕТУ </a:t>
                      </a:r>
                      <a:r>
                        <a:rPr lang="ru-RU" sz="1100" dirty="0" err="1">
                          <a:latin typeface="Arial" panose="020B0604020202020204" pitchFamily="34" charset="0"/>
                          <a:cs typeface="Arial" panose="020B0604020202020204" pitchFamily="34" charset="0"/>
                        </a:rPr>
                        <a:t>сыныптардағы</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оқушылар</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үшін</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tc rowSpan="2" gridSpan="2">
                  <a:txBody>
                    <a:bodyPr/>
                    <a:lstStyle/>
                    <a:p>
                      <a:pPr algn="ctr"/>
                      <a:r>
                        <a:rPr lang="ru-RU" sz="1100" dirty="0">
                          <a:latin typeface="Arial" panose="020B0604020202020204" pitchFamily="34" charset="0"/>
                          <a:cs typeface="Arial" panose="020B0604020202020204" pitchFamily="34" charset="0"/>
                        </a:rPr>
                        <a:t>ҮЙДЕ </a:t>
                      </a:r>
                      <a:r>
                        <a:rPr lang="ru-RU" sz="1100" dirty="0" err="1">
                          <a:latin typeface="Arial" panose="020B0604020202020204" pitchFamily="34" charset="0"/>
                          <a:cs typeface="Arial" panose="020B0604020202020204" pitchFamily="34" charset="0"/>
                        </a:rPr>
                        <a:t>оқитын</a:t>
                      </a:r>
                      <a:r>
                        <a:rPr lang="ru-RU" sz="1100" dirty="0">
                          <a:latin typeface="Arial" panose="020B0604020202020204" pitchFamily="34" charset="0"/>
                          <a:cs typeface="Arial" panose="020B0604020202020204" pitchFamily="34" charset="0"/>
                        </a:rPr>
                        <a:t> </a:t>
                      </a:r>
                      <a:r>
                        <a:rPr lang="ru-RU" sz="1100" dirty="0" err="1">
                          <a:latin typeface="Arial" panose="020B0604020202020204" pitchFamily="34" charset="0"/>
                          <a:cs typeface="Arial" panose="020B0604020202020204" pitchFamily="34" charset="0"/>
                        </a:rPr>
                        <a:t>оұушылар</a:t>
                      </a:r>
                      <a:endParaRPr lang="ru-RU" sz="1100" dirty="0">
                        <a:latin typeface="Arial" panose="020B0604020202020204" pitchFamily="34" charset="0"/>
                        <a:cs typeface="Arial" panose="020B0604020202020204" pitchFamily="34" charset="0"/>
                      </a:endParaRPr>
                    </a:p>
                  </a:txBody>
                  <a:tcPr marL="99060" marR="99060" anchor="ctr">
                    <a:solidFill>
                      <a:srgbClr val="0070C0"/>
                    </a:solidFill>
                  </a:tcPr>
                </a:tc>
                <a:tc rowSpan="2" hMerge="1">
                  <a:txBody>
                    <a:bodyPr/>
                    <a:lstStyle/>
                    <a:p>
                      <a:endParaRPr lang="ru-RU"/>
                    </a:p>
                  </a:txBody>
                  <a:tcPr/>
                </a:tc>
                <a:extLst>
                  <a:ext uri="{0D108BD9-81ED-4DB2-BD59-A6C34878D82A}">
                    <a16:rowId xmlns:a16="http://schemas.microsoft.com/office/drawing/2014/main" val="10000"/>
                  </a:ext>
                </a:extLst>
              </a:tr>
              <a:tr h="541176">
                <a:tc gridSpan="2" vMerge="1">
                  <a:txBody>
                    <a:bodyPr/>
                    <a:lstStyle/>
                    <a:p>
                      <a:endParaRPr lang="ru-RU"/>
                    </a:p>
                  </a:txBody>
                  <a:tcPr/>
                </a:tc>
                <a:tc hMerge="1" vMerge="1">
                  <a:txBody>
                    <a:bodyPr/>
                    <a:lstStyle/>
                    <a:p>
                      <a:endParaRPr lang="ru-RU"/>
                    </a:p>
                  </a:txBody>
                  <a:tcPr/>
                </a:tc>
                <a:tc gridSpan="2">
                  <a:txBody>
                    <a:bodyPr/>
                    <a:lstStyle/>
                    <a:p>
                      <a:pPr algn="ctr"/>
                      <a:r>
                        <a:rPr lang="ru-RU" sz="1100" dirty="0">
                          <a:solidFill>
                            <a:schemeClr val="bg1"/>
                          </a:solidFill>
                          <a:latin typeface="Arial" panose="020B0604020202020204" pitchFamily="34" charset="0"/>
                          <a:cs typeface="Arial" panose="020B0604020202020204" pitchFamily="34" charset="0"/>
                        </a:rPr>
                        <a:t>НОРМОТИПТІК  </a:t>
                      </a:r>
                    </a:p>
                    <a:p>
                      <a:pPr algn="ctr"/>
                      <a:r>
                        <a:rPr lang="ru-RU" sz="1100" dirty="0" err="1">
                          <a:solidFill>
                            <a:schemeClr val="bg1"/>
                          </a:solidFill>
                          <a:latin typeface="Arial" panose="020B0604020202020204" pitchFamily="34" charset="0"/>
                          <a:cs typeface="Arial" panose="020B0604020202020204" pitchFamily="34" charset="0"/>
                        </a:rPr>
                        <a:t>оқушылар</a:t>
                      </a:r>
                      <a:endParaRPr lang="ru-RU" sz="1100" dirty="0">
                        <a:solidFill>
                          <a:schemeClr val="bg1"/>
                        </a:solidFill>
                        <a:latin typeface="Arial" panose="020B0604020202020204" pitchFamily="34" charset="0"/>
                        <a:cs typeface="Arial" panose="020B0604020202020204" pitchFamily="34" charset="0"/>
                      </a:endParaRPr>
                    </a:p>
                  </a:txBody>
                  <a:tcPr marL="99060" marR="99060" anchor="ctr">
                    <a:solidFill>
                      <a:srgbClr val="0070C0"/>
                    </a:solidFill>
                  </a:tcPr>
                </a:tc>
                <a:tc hMerge="1">
                  <a:txBody>
                    <a:bodyPr/>
                    <a:lstStyle/>
                    <a:p>
                      <a:endParaRPr lang="ru-RU"/>
                    </a:p>
                  </a:txBody>
                  <a:tcPr/>
                </a:tc>
                <a:tc gridSpan="2">
                  <a:txBody>
                    <a:bodyPr/>
                    <a:lstStyle/>
                    <a:p>
                      <a:pPr algn="ctr"/>
                      <a:r>
                        <a:rPr lang="ru-RU" sz="1100" dirty="0" err="1">
                          <a:solidFill>
                            <a:schemeClr val="bg1"/>
                          </a:solidFill>
                          <a:latin typeface="Arial" panose="020B0604020202020204" pitchFamily="34" charset="0"/>
                          <a:cs typeface="Arial" panose="020B0604020202020204" pitchFamily="34" charset="0"/>
                        </a:rPr>
                        <a:t>Ерекше</a:t>
                      </a:r>
                      <a:r>
                        <a:rPr lang="ru-RU" sz="1100" dirty="0">
                          <a:solidFill>
                            <a:schemeClr val="bg1"/>
                          </a:solidFill>
                          <a:latin typeface="Arial" panose="020B0604020202020204" pitchFamily="34" charset="0"/>
                          <a:cs typeface="Arial" panose="020B0604020202020204" pitchFamily="34" charset="0"/>
                        </a:rPr>
                        <a:t> </a:t>
                      </a:r>
                      <a:r>
                        <a:rPr lang="ru-RU" sz="1100" dirty="0" err="1">
                          <a:solidFill>
                            <a:schemeClr val="bg1"/>
                          </a:solidFill>
                          <a:latin typeface="Arial" panose="020B0604020202020204" pitchFamily="34" charset="0"/>
                          <a:cs typeface="Arial" panose="020B0604020202020204" pitchFamily="34" charset="0"/>
                        </a:rPr>
                        <a:t>білім</a:t>
                      </a:r>
                      <a:r>
                        <a:rPr lang="ru-RU" sz="1100" dirty="0">
                          <a:solidFill>
                            <a:schemeClr val="bg1"/>
                          </a:solidFill>
                          <a:latin typeface="Arial" panose="020B0604020202020204" pitchFamily="34" charset="0"/>
                          <a:cs typeface="Arial" panose="020B0604020202020204" pitchFamily="34" charset="0"/>
                        </a:rPr>
                        <a:t> беру </a:t>
                      </a:r>
                      <a:r>
                        <a:rPr lang="ru-RU" sz="1100" dirty="0" err="1">
                          <a:solidFill>
                            <a:schemeClr val="bg1"/>
                          </a:solidFill>
                          <a:latin typeface="Arial" panose="020B0604020202020204" pitchFamily="34" charset="0"/>
                          <a:cs typeface="Arial" panose="020B0604020202020204" pitchFamily="34" charset="0"/>
                        </a:rPr>
                        <a:t>қажеттіліктері</a:t>
                      </a:r>
                      <a:r>
                        <a:rPr lang="ru-RU" sz="1100" dirty="0">
                          <a:solidFill>
                            <a:schemeClr val="bg1"/>
                          </a:solidFill>
                          <a:latin typeface="Arial" panose="020B0604020202020204" pitchFamily="34" charset="0"/>
                          <a:cs typeface="Arial" panose="020B0604020202020204" pitchFamily="34" charset="0"/>
                        </a:rPr>
                        <a:t> бар </a:t>
                      </a:r>
                      <a:r>
                        <a:rPr lang="ru-RU" sz="1100" dirty="0" err="1">
                          <a:solidFill>
                            <a:schemeClr val="bg1"/>
                          </a:solidFill>
                          <a:latin typeface="Arial" panose="020B0604020202020204" pitchFamily="34" charset="0"/>
                          <a:cs typeface="Arial" panose="020B0604020202020204" pitchFamily="34" charset="0"/>
                        </a:rPr>
                        <a:t>оқушылар</a:t>
                      </a:r>
                      <a:r>
                        <a:rPr lang="ru-RU" sz="1100" dirty="0">
                          <a:solidFill>
                            <a:schemeClr val="bg1"/>
                          </a:solidFill>
                          <a:latin typeface="Arial" panose="020B0604020202020204" pitchFamily="34" charset="0"/>
                          <a:cs typeface="Arial" panose="020B0604020202020204" pitchFamily="34" charset="0"/>
                        </a:rPr>
                        <a:t> </a:t>
                      </a:r>
                    </a:p>
                    <a:p>
                      <a:pPr algn="ctr"/>
                      <a:r>
                        <a:rPr lang="ru-RU" sz="1100" dirty="0">
                          <a:solidFill>
                            <a:schemeClr val="bg1"/>
                          </a:solidFill>
                          <a:latin typeface="Arial" panose="020B0604020202020204" pitchFamily="34" charset="0"/>
                          <a:cs typeface="Arial" panose="020B0604020202020204" pitchFamily="34" charset="0"/>
                        </a:rPr>
                        <a:t>(ИНКЛЮЗИВ)</a:t>
                      </a:r>
                    </a:p>
                  </a:txBody>
                  <a:tcPr marL="99060" marR="99060" anchor="ctr">
                    <a:solidFill>
                      <a:srgbClr val="0070C0"/>
                    </a:solidFill>
                  </a:tcPr>
                </a:tc>
                <a:tc hMerge="1">
                  <a:txBody>
                    <a:bodyPr/>
                    <a:lstStyle/>
                    <a:p>
                      <a:endParaRPr lang="ru-RU"/>
                    </a:p>
                  </a:txBody>
                  <a:tcPr/>
                </a:tc>
                <a:tc gridSpan="2" vMerge="1">
                  <a:txBody>
                    <a:bodyPr/>
                    <a:lstStyle/>
                    <a:p>
                      <a:endParaRPr lang="ru-RU" dirty="0"/>
                    </a:p>
                  </a:txBody>
                  <a:tcPr/>
                </a:tc>
                <a:tc hMerge="1" vMerge="1">
                  <a:txBody>
                    <a:bodyPr/>
                    <a:lstStyle/>
                    <a:p>
                      <a:endParaRPr lang="ru-RU"/>
                    </a:p>
                  </a:txBody>
                  <a:tcPr/>
                </a:tc>
                <a:tc gridSpan="2" vMerge="1">
                  <a:txBody>
                    <a:bodyPr/>
                    <a:lstStyle/>
                    <a:p>
                      <a:endParaRPr lang="ru-RU"/>
                    </a:p>
                  </a:txBody>
                  <a:tcPr/>
                </a:tc>
                <a:tc hMerge="1" vMerge="1">
                  <a:txBody>
                    <a:bodyPr/>
                    <a:lstStyle/>
                    <a:p>
                      <a:endParaRPr lang="ru-RU" dirty="0"/>
                    </a:p>
                  </a:txBody>
                  <a:tcPr/>
                </a:tc>
                <a:extLst>
                  <a:ext uri="{0D108BD9-81ED-4DB2-BD59-A6C34878D82A}">
                    <a16:rowId xmlns:a16="http://schemas.microsoft.com/office/drawing/2014/main" val="10001"/>
                  </a:ext>
                </a:extLst>
              </a:tr>
              <a:tr h="227045">
                <a:tc gridSpan="2">
                  <a:txBody>
                    <a:bodyPr/>
                    <a:lstStyle/>
                    <a:p>
                      <a:pPr algn="ct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hMerge="1">
                  <a:txBody>
                    <a:bodyPr/>
                    <a:lstStyle/>
                    <a:p>
                      <a:endParaRPr lang="ru-RU"/>
                    </a:p>
                  </a:txBody>
                  <a:tcP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қала</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tc>
                  <a:txBody>
                    <a:bodyPr/>
                    <a:lstStyle/>
                    <a:p>
                      <a:pPr algn="ctr" fontAlgn="ctr"/>
                      <a:r>
                        <a:rPr lang="ru-RU" sz="1200" b="0" kern="1200" dirty="0" err="1">
                          <a:solidFill>
                            <a:schemeClr val="tx1"/>
                          </a:solidFill>
                          <a:latin typeface="Arial" panose="020B0604020202020204" pitchFamily="34" charset="0"/>
                          <a:ea typeface="+mn-ea"/>
                          <a:cs typeface="Arial" panose="020B0604020202020204" pitchFamily="34" charset="0"/>
                        </a:rPr>
                        <a:t>ауыл</a:t>
                      </a:r>
                      <a:endParaRPr lang="ru-RU" sz="1200" b="0" kern="1200" dirty="0">
                        <a:solidFill>
                          <a:schemeClr val="tx1"/>
                        </a:solidFill>
                        <a:latin typeface="Arial" panose="020B0604020202020204" pitchFamily="34" charset="0"/>
                        <a:ea typeface="+mn-ea"/>
                        <a:cs typeface="Arial" panose="020B0604020202020204" pitchFamily="34" charset="0"/>
                      </a:endParaRPr>
                    </a:p>
                  </a:txBody>
                  <a:tcPr marL="7620" marR="7620" marT="7620" marB="0" anchor="ctr"/>
                </a:tc>
                <a:extLst>
                  <a:ext uri="{0D108BD9-81ED-4DB2-BD59-A6C34878D82A}">
                    <a16:rowId xmlns:a16="http://schemas.microsoft.com/office/drawing/2014/main" val="59097636"/>
                  </a:ext>
                </a:extLst>
              </a:tr>
              <a:tr h="347330">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және</a:t>
                      </a:r>
                      <a:r>
                        <a:rPr lang="ru-RU" sz="1100" b="1" dirty="0">
                          <a:solidFill>
                            <a:schemeClr val="tx1"/>
                          </a:solidFill>
                          <a:latin typeface="Arial" panose="020B0604020202020204" pitchFamily="34" charset="0"/>
                          <a:cs typeface="Arial" panose="020B0604020202020204" pitchFamily="34" charset="0"/>
                        </a:rPr>
                        <a:t> радиация</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аймақтарынан</a:t>
                      </a:r>
                      <a:r>
                        <a:rPr lang="ru-RU" sz="1100" b="1" baseline="0" dirty="0">
                          <a:solidFill>
                            <a:schemeClr val="tx1"/>
                          </a:solidFill>
                          <a:latin typeface="Arial" panose="020B0604020202020204" pitchFamily="34" charset="0"/>
                          <a:cs typeface="Arial" panose="020B0604020202020204" pitchFamily="34" charset="0"/>
                        </a:rPr>
                        <a:t> </a:t>
                      </a:r>
                      <a:r>
                        <a:rPr lang="ru-RU" sz="1100" b="1" baseline="0" dirty="0" err="1">
                          <a:solidFill>
                            <a:schemeClr val="tx1"/>
                          </a:solidFill>
                          <a:latin typeface="Arial" panose="020B0604020202020204" pitchFamily="34" charset="0"/>
                          <a:cs typeface="Arial" panose="020B0604020202020204" pitchFamily="34" charset="0"/>
                        </a:rPr>
                        <a:t>тыс</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524 217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655 057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839 343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1 101 023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910 628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1 037 658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2 192 017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2 564 391</a:t>
                      </a:r>
                    </a:p>
                  </a:txBody>
                  <a:tcPr marL="9525" marR="9525" marT="9525" marB="0" anchor="ctr"/>
                </a:tc>
                <a:extLst>
                  <a:ext uri="{0D108BD9-81ED-4DB2-BD59-A6C34878D82A}">
                    <a16:rowId xmlns:a16="http://schemas.microsoft.com/office/drawing/2014/main" val="10002"/>
                  </a:ext>
                </a:extLst>
              </a:tr>
              <a:tr h="347331">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683 908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882 916</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1 158 725</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1 556 741</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1 070 016</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1 226 122</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2 702 794</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3 168 345</a:t>
                      </a:r>
                    </a:p>
                  </a:txBody>
                  <a:tcPr marL="9525" marR="9525" marT="9525" marB="0" anchor="ctr"/>
                </a:tc>
                <a:extLst>
                  <a:ext uri="{0D108BD9-81ED-4DB2-BD59-A6C34878D82A}">
                    <a16:rowId xmlns:a16="http://schemas.microsoft.com/office/drawing/2014/main" val="4197087252"/>
                  </a:ext>
                </a:extLst>
              </a:tr>
              <a:tr h="34733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799 965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1 048 340</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1 390 839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1 887 589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1 128 811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1 295 642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3 213 112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3 771 757</a:t>
                      </a:r>
                    </a:p>
                  </a:txBody>
                  <a:tcPr marL="9525" marR="9525" marT="9525" marB="0" anchor="ctr"/>
                </a:tc>
                <a:extLst>
                  <a:ext uri="{0D108BD9-81ED-4DB2-BD59-A6C34878D82A}">
                    <a16:rowId xmlns:a16="http://schemas.microsoft.com/office/drawing/2014/main" val="429480228"/>
                  </a:ext>
                </a:extLst>
              </a:tr>
              <a:tr h="329737">
                <a:tc rowSpan="3">
                  <a:txBody>
                    <a:bodyPr/>
                    <a:lstStyle/>
                    <a:p>
                      <a:pPr algn="ctr"/>
                      <a:r>
                        <a:rPr lang="ru-RU" sz="1100" b="1" dirty="0">
                          <a:solidFill>
                            <a:schemeClr val="tx1"/>
                          </a:solidFill>
                          <a:latin typeface="Arial" panose="020B0604020202020204" pitchFamily="34" charset="0"/>
                          <a:cs typeface="Arial" panose="020B0604020202020204" pitchFamily="34" charset="0"/>
                        </a:rPr>
                        <a:t>Радиация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546 683</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679 891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873 716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1 140 132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947 387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1 074 416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2 279 378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2 651 752</a:t>
                      </a:r>
                    </a:p>
                  </a:txBody>
                  <a:tcPr marL="9525" marR="9525" marT="9525" marB="0" anchor="ctr"/>
                </a:tc>
                <a:extLst>
                  <a:ext uri="{0D108BD9-81ED-4DB2-BD59-A6C34878D82A}">
                    <a16:rowId xmlns:a16="http://schemas.microsoft.com/office/drawing/2014/main" val="2400371574"/>
                  </a:ext>
                </a:extLst>
              </a:tr>
              <a:tr h="329738">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712 510</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915 129</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1 205 370</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1 610 608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1 112 772</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1 268 877</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2 809 373</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3 274 924</a:t>
                      </a:r>
                    </a:p>
                  </a:txBody>
                  <a:tcPr marL="9525" marR="9525" marT="9525" marB="0" anchor="ctr"/>
                </a:tc>
                <a:extLst>
                  <a:ext uri="{0D108BD9-81ED-4DB2-BD59-A6C34878D82A}">
                    <a16:rowId xmlns:a16="http://schemas.microsoft.com/office/drawing/2014/main" val="3721942957"/>
                  </a:ext>
                </a:extLst>
              </a:tr>
              <a:tr h="329737">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833 026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1 085 911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1 446 402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1 952 172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1 173 778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1 340 609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3 338 891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3 897 536</a:t>
                      </a:r>
                    </a:p>
                  </a:txBody>
                  <a:tcPr marL="9525" marR="9525" marT="9525" marB="0" anchor="ctr"/>
                </a:tc>
                <a:extLst>
                  <a:ext uri="{0D108BD9-81ED-4DB2-BD59-A6C34878D82A}">
                    <a16:rowId xmlns:a16="http://schemas.microsoft.com/office/drawing/2014/main" val="4189189650"/>
                  </a:ext>
                </a:extLst>
              </a:tr>
              <a:tr h="269509">
                <a:tc rowSpan="3">
                  <a:txBody>
                    <a:bodyPr/>
                    <a:lstStyle/>
                    <a:p>
                      <a:pPr algn="ctr"/>
                      <a:r>
                        <a:rPr lang="ru-RU" sz="1100" b="1" dirty="0">
                          <a:solidFill>
                            <a:schemeClr val="tx1"/>
                          </a:solidFill>
                          <a:latin typeface="Arial" panose="020B0604020202020204" pitchFamily="34" charset="0"/>
                          <a:cs typeface="Arial" panose="020B0604020202020204" pitchFamily="34" charset="0"/>
                        </a:rPr>
                        <a:t>Экология </a:t>
                      </a:r>
                      <a:r>
                        <a:rPr lang="ru-RU" sz="1100" b="1" dirty="0" err="1">
                          <a:solidFill>
                            <a:schemeClr val="tx1"/>
                          </a:solidFill>
                          <a:latin typeface="Arial" panose="020B0604020202020204" pitchFamily="34" charset="0"/>
                          <a:cs typeface="Arial" panose="020B0604020202020204" pitchFamily="34" charset="0"/>
                        </a:rPr>
                        <a:t>аймақтарында</a:t>
                      </a:r>
                      <a:endParaRPr lang="ru-RU" sz="1100" b="1" dirty="0">
                        <a:solidFill>
                          <a:schemeClr val="tx1"/>
                        </a:solidFill>
                        <a:latin typeface="Arial" panose="020B0604020202020204" pitchFamily="34" charset="0"/>
                        <a:cs typeface="Arial" panose="020B0604020202020204" pitchFamily="34" charset="0"/>
                      </a:endParaRPr>
                    </a:p>
                  </a:txBody>
                  <a:tcPr marL="99060" marR="99060" vert="vert270" anchor="ct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1-4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632 746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780 656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1 033 719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1 329 539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1 122 199</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1 249 228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2 768 408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3 140 782</a:t>
                      </a:r>
                    </a:p>
                  </a:txBody>
                  <a:tcPr marL="9525" marR="9525" marT="9525" marB="0" anchor="ctr"/>
                </a:tc>
                <a:extLst>
                  <a:ext uri="{0D108BD9-81ED-4DB2-BD59-A6C34878D82A}">
                    <a16:rowId xmlns:a16="http://schemas.microsoft.com/office/drawing/2014/main" val="3453707155"/>
                  </a:ext>
                </a:extLst>
              </a:tr>
              <a:tr h="269510">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5-9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836 669</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1 061 717</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1 441 565</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1 891 661</a:t>
                      </a:r>
                    </a:p>
                  </a:txBody>
                  <a:tcPr marL="9525" marR="9525" marT="9525" marB="0" anchor="ctr"/>
                </a:tc>
                <a:tc>
                  <a:txBody>
                    <a:bodyPr/>
                    <a:lstStyle/>
                    <a:p>
                      <a:pPr marL="0" algn="ctr" defTabSz="742950" rtl="0" eaLnBrk="1" fontAlgn="ctr" latinLnBrk="0" hangingPunct="1"/>
                      <a:r>
                        <a:rPr lang="ru-KZ" sz="1300" b="1" i="0" u="none" strike="noStrike" kern="1200">
                          <a:solidFill>
                            <a:srgbClr val="000000"/>
                          </a:solidFill>
                          <a:effectLst/>
                          <a:latin typeface="Arial" panose="020B0604020202020204" pitchFamily="34" charset="0"/>
                          <a:ea typeface="+mn-ea"/>
                          <a:cs typeface="Arial" panose="020B0604020202020204" pitchFamily="34" charset="0"/>
                        </a:rPr>
                        <a:t>1 324 822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1 480 928</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3 417 736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3 883 288</a:t>
                      </a:r>
                    </a:p>
                  </a:txBody>
                  <a:tcPr marL="9525" marR="9525" marT="9525" marB="0" anchor="ctr"/>
                </a:tc>
                <a:extLst>
                  <a:ext uri="{0D108BD9-81ED-4DB2-BD59-A6C34878D82A}">
                    <a16:rowId xmlns:a16="http://schemas.microsoft.com/office/drawing/2014/main" val="1306134128"/>
                  </a:ext>
                </a:extLst>
              </a:tr>
              <a:tr h="269509">
                <a:tc vMerge="1">
                  <a:txBody>
                    <a:bodyPr/>
                    <a:lstStyle/>
                    <a:p>
                      <a:endParaRPr lang="ru-RU"/>
                    </a:p>
                  </a:txBody>
                  <a:tcPr/>
                </a:tc>
                <a:tc>
                  <a:txBody>
                    <a:bodyPr/>
                    <a:lstStyle/>
                    <a:p>
                      <a:pPr marL="0" algn="ctr" defTabSz="742950" rtl="0" eaLnBrk="1" fontAlgn="ctr" latinLnBrk="0" hangingPunct="1"/>
                      <a:r>
                        <a:rPr lang="ru-RU" sz="1100" b="1" kern="1200" dirty="0">
                          <a:solidFill>
                            <a:schemeClr val="tx1"/>
                          </a:solidFill>
                          <a:latin typeface="Arial" panose="020B0604020202020204" pitchFamily="34" charset="0"/>
                          <a:ea typeface="+mn-ea"/>
                          <a:cs typeface="Arial" panose="020B0604020202020204" pitchFamily="34" charset="0"/>
                        </a:rPr>
                        <a:t>10-11 </a:t>
                      </a:r>
                      <a:r>
                        <a:rPr lang="ru-RU" sz="1100" b="1" kern="1200" dirty="0" err="1">
                          <a:solidFill>
                            <a:schemeClr val="tx1"/>
                          </a:solidFill>
                          <a:latin typeface="Arial" panose="020B0604020202020204" pitchFamily="34" charset="0"/>
                          <a:ea typeface="+mn-ea"/>
                          <a:cs typeface="Arial" panose="020B0604020202020204" pitchFamily="34" charset="0"/>
                        </a:rPr>
                        <a:t>класстар</a:t>
                      </a:r>
                      <a:endParaRPr lang="ru-RU" sz="1100" b="1" kern="1200" dirty="0">
                        <a:solidFill>
                          <a:schemeClr val="tx1"/>
                        </a:solidFill>
                        <a:latin typeface="Arial" panose="020B0604020202020204" pitchFamily="34" charset="0"/>
                        <a:ea typeface="+mn-ea"/>
                        <a:cs typeface="Arial" panose="020B0604020202020204" pitchFamily="34" charset="0"/>
                      </a:endParaRPr>
                    </a:p>
                  </a:txBody>
                  <a:tcPr marL="99060" marR="9906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984 872</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1 265 767</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1 737 971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2 299 761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1 399 565</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1 566 396</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4 066 481</a:t>
                      </a:r>
                    </a:p>
                  </a:txBody>
                  <a:tcPr marL="9525" marR="9525" marT="9525" marB="0" anchor="ctr"/>
                </a:tc>
                <a:tc>
                  <a:txBody>
                    <a:bodyPr/>
                    <a:lstStyle/>
                    <a:p>
                      <a:pPr marL="0" algn="ctr" defTabSz="742950" rtl="0" eaLnBrk="1" fontAlgn="ctr" latinLnBrk="0" hangingPunct="1"/>
                      <a:r>
                        <a:rPr lang="ru-KZ" sz="1300" b="1" i="0" u="none" strike="noStrike" kern="1200" dirty="0">
                          <a:solidFill>
                            <a:srgbClr val="000000"/>
                          </a:solidFill>
                          <a:effectLst/>
                          <a:latin typeface="Arial" panose="020B0604020202020204" pitchFamily="34" charset="0"/>
                          <a:ea typeface="+mn-ea"/>
                          <a:cs typeface="Arial" panose="020B0604020202020204" pitchFamily="34" charset="0"/>
                        </a:rPr>
                        <a:t>4 625 126</a:t>
                      </a:r>
                    </a:p>
                  </a:txBody>
                  <a:tcPr marL="9525" marR="9525" marT="9525" marB="0" anchor="ctr"/>
                </a:tc>
                <a:extLst>
                  <a:ext uri="{0D108BD9-81ED-4DB2-BD59-A6C34878D82A}">
                    <a16:rowId xmlns:a16="http://schemas.microsoft.com/office/drawing/2014/main" val="1773201916"/>
                  </a:ext>
                </a:extLst>
              </a:tr>
            </a:tbl>
          </a:graphicData>
        </a:graphic>
      </p:graphicFrame>
      <p:sp>
        <p:nvSpPr>
          <p:cNvPr id="3" name="TextBox 2"/>
          <p:cNvSpPr txBox="1"/>
          <p:nvPr/>
        </p:nvSpPr>
        <p:spPr>
          <a:xfrm>
            <a:off x="8852453" y="818403"/>
            <a:ext cx="742063" cy="307777"/>
          </a:xfrm>
          <a:prstGeom prst="rect">
            <a:avLst/>
          </a:prstGeom>
          <a:noFill/>
        </p:spPr>
        <p:txBody>
          <a:bodyPr wrap="none" rtlCol="0">
            <a:spAutoFit/>
          </a:bodyPr>
          <a:lstStyle/>
          <a:p>
            <a:r>
              <a:rPr lang="ru-RU" sz="1400" b="1" i="1" dirty="0" err="1">
                <a:solidFill>
                  <a:srgbClr val="002060"/>
                </a:solidFill>
                <a:latin typeface="Arial" panose="020B0604020202020204" pitchFamily="34" charset="0"/>
                <a:cs typeface="Arial" panose="020B0604020202020204" pitchFamily="34" charset="0"/>
              </a:rPr>
              <a:t>теңге</a:t>
            </a:r>
            <a:endParaRPr lang="ru-RU" sz="1400" b="1" i="1" dirty="0">
              <a:solidFill>
                <a:srgbClr val="00206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C917D94-3C81-4D61-8E4A-D69DBDA3724B}"/>
              </a:ext>
            </a:extLst>
          </p:cNvPr>
          <p:cNvSpPr txBox="1"/>
          <p:nvPr/>
        </p:nvSpPr>
        <p:spPr>
          <a:xfrm>
            <a:off x="233475" y="406156"/>
            <a:ext cx="9439049" cy="338554"/>
          </a:xfrm>
          <a:prstGeom prst="rect">
            <a:avLst/>
          </a:prstGeom>
          <a:noFill/>
        </p:spPr>
        <p:txBody>
          <a:bodyPr wrap="square" rtlCol="0">
            <a:spAutoFit/>
          </a:bodyPr>
          <a:lstStyle/>
          <a:p>
            <a:pPr algn="ctr"/>
            <a:r>
              <a:rPr lang="ru-RU" sz="1600" b="1" dirty="0">
                <a:solidFill>
                  <a:srgbClr val="002060"/>
                </a:solidFill>
                <a:latin typeface="Arial" panose="020B0604020202020204" pitchFamily="34" charset="0"/>
                <a:cs typeface="Arial" panose="020B0604020202020204" pitchFamily="34" charset="0"/>
              </a:rPr>
              <a:t>5 топ: </a:t>
            </a:r>
            <a:r>
              <a:rPr lang="ru-RU" sz="1600" b="1" dirty="0" err="1">
                <a:solidFill>
                  <a:srgbClr val="002060"/>
                </a:solidFill>
                <a:latin typeface="Arial" panose="020B0604020202020204" pitchFamily="34" charset="0"/>
                <a:cs typeface="Arial" panose="020B0604020202020204" pitchFamily="34" charset="0"/>
              </a:rPr>
              <a:t>Қызылорда</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облысы</a:t>
            </a:r>
            <a:r>
              <a:rPr lang="ru-RU" sz="1600" b="1" dirty="0">
                <a:solidFill>
                  <a:srgbClr val="002060"/>
                </a:solidFill>
                <a:latin typeface="Arial" panose="020B0604020202020204" pitchFamily="34" charset="0"/>
                <a:cs typeface="Arial" panose="020B0604020202020204" pitchFamily="34" charset="0"/>
              </a:rPr>
              <a:t> </a:t>
            </a:r>
            <a:r>
              <a:rPr lang="ru-RU" sz="1600" b="1" dirty="0" err="1">
                <a:solidFill>
                  <a:srgbClr val="002060"/>
                </a:solidFill>
                <a:latin typeface="Arial" panose="020B0604020202020204" pitchFamily="34" charset="0"/>
                <a:cs typeface="Arial" panose="020B0604020202020204" pitchFamily="34" charset="0"/>
              </a:rPr>
              <a:t>үшін</a:t>
            </a:r>
            <a:endParaRPr lang="ru-RU" sz="1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6424704"/>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7699293" y="2698695"/>
            <a:ext cx="0" cy="1712087"/>
          </a:xfrm>
          <a:prstGeom prst="line">
            <a:avLst/>
          </a:prstGeom>
          <a:noFill/>
          <a:ln w="19050">
            <a:noFill/>
          </a:ln>
        </p:spPr>
        <p:style>
          <a:lnRef idx="1">
            <a:schemeClr val="accent1"/>
          </a:lnRef>
          <a:fillRef idx="0">
            <a:schemeClr val="accent1"/>
          </a:fillRef>
          <a:effectRef idx="0">
            <a:schemeClr val="accent1"/>
          </a:effectRef>
          <a:fontRef idx="minor">
            <a:schemeClr val="tx1"/>
          </a:fontRef>
        </p:style>
      </p:cxnSp>
      <p:sp>
        <p:nvSpPr>
          <p:cNvPr id="8" name="Номер слайда 1"/>
          <p:cNvSpPr>
            <a:spLocks noGrp="1"/>
          </p:cNvSpPr>
          <p:nvPr>
            <p:ph type="sldNum" sz="quarter" idx="12"/>
          </p:nvPr>
        </p:nvSpPr>
        <p:spPr>
          <a:xfrm>
            <a:off x="7374432" y="6438379"/>
            <a:ext cx="2311400" cy="365125"/>
          </a:xfrm>
        </p:spPr>
        <p:txBody>
          <a:bodyPr/>
          <a:lstStyle/>
          <a:p>
            <a:fld id="{47E029BE-472D-4C48-BA66-1CEC899F2253}" type="slidenum">
              <a:rPr lang="ru-RU" smtClean="0">
                <a:solidFill>
                  <a:prstClr val="black">
                    <a:tint val="75000"/>
                  </a:prstClr>
                </a:solidFill>
                <a:latin typeface="Arial" pitchFamily="34" charset="0"/>
                <a:cs typeface="Arial" pitchFamily="34" charset="0"/>
              </a:rPr>
              <a:pPr/>
              <a:t>7</a:t>
            </a:fld>
            <a:endParaRPr lang="ru-RU" dirty="0">
              <a:solidFill>
                <a:prstClr val="black">
                  <a:tint val="75000"/>
                </a:prstClr>
              </a:solidFill>
              <a:latin typeface="Arial" pitchFamily="34" charset="0"/>
              <a:cs typeface="Arial" pitchFamily="34" charset="0"/>
            </a:endParaRPr>
          </a:p>
        </p:txBody>
      </p:sp>
      <p:sp>
        <p:nvSpPr>
          <p:cNvPr id="2" name="Прямоугольник 1"/>
          <p:cNvSpPr/>
          <p:nvPr/>
        </p:nvSpPr>
        <p:spPr>
          <a:xfrm>
            <a:off x="760247" y="5750281"/>
            <a:ext cx="8463517" cy="369332"/>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нақты</a:t>
            </a:r>
            <a:r>
              <a:rPr lang="ru-RU" b="1" dirty="0">
                <a:latin typeface="Times New Roman" panose="02020603050405020304" pitchFamily="18" charset="0"/>
                <a:cs typeface="Times New Roman" panose="02020603050405020304" pitchFamily="18" charset="0"/>
              </a:rPr>
              <a:t> контингент </a:t>
            </a:r>
            <a:r>
              <a:rPr lang="ru-RU" b="1" dirty="0" err="1">
                <a:latin typeface="Times New Roman" panose="02020603050405020304" pitchFamily="18" charset="0"/>
                <a:cs typeface="Times New Roman" panose="02020603050405020304" pitchFamily="18" charset="0"/>
              </a:rPr>
              <a:t>бойынша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төленеді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бірақ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жобалық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қуаттан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жоғары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емес</a:t>
            </a:r>
            <a:endParaRPr lang="ru-RU"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272479" y="1006910"/>
            <a:ext cx="9439049" cy="400110"/>
          </a:xfrm>
          <a:prstGeom prst="rect">
            <a:avLst/>
          </a:prstGeom>
          <a:noFill/>
        </p:spPr>
        <p:txBody>
          <a:bodyPr wrap="square" rtlCol="0">
            <a:spAutoFit/>
          </a:bodyPr>
          <a:lstStyle/>
          <a:p>
            <a:pPr algn="ctr"/>
            <a:r>
              <a:rPr lang="ru-RU" sz="2000" b="1" dirty="0" err="1">
                <a:latin typeface="Times New Roman" panose="02020603050405020304" pitchFamily="18" charset="0"/>
                <a:cs typeface="Times New Roman" panose="02020603050405020304" pitchFamily="18" charset="0"/>
              </a:rPr>
              <a:t>Амортизациялық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компоненттер</a:t>
            </a:r>
            <a:endParaRPr lang="ru-RU" sz="2000" b="1" dirty="0">
              <a:latin typeface="Times New Roman" panose="02020603050405020304" pitchFamily="18" charset="0"/>
              <a:cs typeface="Times New Roman" panose="02020603050405020304" pitchFamily="18"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val="1677358906"/>
              </p:ext>
            </p:extLst>
          </p:nvPr>
        </p:nvGraphicFramePr>
        <p:xfrm>
          <a:off x="760247" y="1954232"/>
          <a:ext cx="8463513" cy="2225040"/>
        </p:xfrm>
        <a:graphic>
          <a:graphicData uri="http://schemas.openxmlformats.org/drawingml/2006/table">
            <a:tbl>
              <a:tblPr firstRow="1" bandRow="1">
                <a:tableStyleId>{5C22544A-7EE6-4342-B048-85BDC9FD1C3A}</a:tableStyleId>
              </a:tblPr>
              <a:tblGrid>
                <a:gridCol w="2821171">
                  <a:extLst>
                    <a:ext uri="{9D8B030D-6E8A-4147-A177-3AD203B41FA5}">
                      <a16:colId xmlns:a16="http://schemas.microsoft.com/office/drawing/2014/main" val="20000"/>
                    </a:ext>
                  </a:extLst>
                </a:gridCol>
                <a:gridCol w="2821171">
                  <a:extLst>
                    <a:ext uri="{9D8B030D-6E8A-4147-A177-3AD203B41FA5}">
                      <a16:colId xmlns:a16="http://schemas.microsoft.com/office/drawing/2014/main" val="20001"/>
                    </a:ext>
                  </a:extLst>
                </a:gridCol>
                <a:gridCol w="2821171">
                  <a:extLst>
                    <a:ext uri="{9D8B030D-6E8A-4147-A177-3AD203B41FA5}">
                      <a16:colId xmlns:a16="http://schemas.microsoft.com/office/drawing/2014/main" val="20002"/>
                    </a:ext>
                  </a:extLst>
                </a:gridCol>
              </a:tblGrid>
              <a:tr h="370840">
                <a:tc>
                  <a:txBody>
                    <a:bodyPr/>
                    <a:lstStyle/>
                    <a:p>
                      <a:pPr algn="ctr"/>
                      <a:r>
                        <a:rPr lang="ru-RU" sz="1400" b="1" kern="1200" dirty="0" err="1">
                          <a:solidFill>
                            <a:schemeClr val="lt1"/>
                          </a:solidFill>
                          <a:latin typeface="Arial" panose="020B0604020202020204" pitchFamily="34" charset="0"/>
                          <a:ea typeface="+mn-ea"/>
                          <a:cs typeface="Arial" panose="020B0604020202020204" pitchFamily="34" charset="0"/>
                        </a:rPr>
                        <a:t>Жобалық</a:t>
                      </a:r>
                      <a:r>
                        <a:rPr lang="ru-RU" sz="1400" b="1" kern="1200" dirty="0">
                          <a:solidFill>
                            <a:schemeClr val="lt1"/>
                          </a:solidFill>
                          <a:latin typeface="Arial" panose="020B0604020202020204" pitchFamily="34" charset="0"/>
                          <a:ea typeface="+mn-ea"/>
                          <a:cs typeface="Arial" panose="020B0604020202020204" pitchFamily="34" charset="0"/>
                        </a:rPr>
                        <a:t> </a:t>
                      </a:r>
                      <a:r>
                        <a:rPr lang="ru-RU" sz="1400" b="1" kern="1200" dirty="0" err="1">
                          <a:solidFill>
                            <a:schemeClr val="lt1"/>
                          </a:solidFill>
                          <a:latin typeface="Arial" panose="020B0604020202020204" pitchFamily="34" charset="0"/>
                          <a:ea typeface="+mn-ea"/>
                          <a:cs typeface="Arial" panose="020B0604020202020204" pitchFamily="34" charset="0"/>
                        </a:rPr>
                        <a:t>қуаты</a:t>
                      </a:r>
                      <a:r>
                        <a:rPr lang="ru-RU" sz="1400" b="1" kern="1200" dirty="0">
                          <a:solidFill>
                            <a:schemeClr val="lt1"/>
                          </a:solidFill>
                          <a:latin typeface="Arial" panose="020B0604020202020204" pitchFamily="34" charset="0"/>
                          <a:ea typeface="+mn-ea"/>
                          <a:cs typeface="Arial" panose="020B0604020202020204" pitchFamily="34" charset="0"/>
                        </a:rPr>
                        <a:t>, </a:t>
                      </a:r>
                      <a:r>
                        <a:rPr lang="ru-RU" sz="1400" b="1" kern="1200" dirty="0" err="1">
                          <a:solidFill>
                            <a:schemeClr val="lt1"/>
                          </a:solidFill>
                          <a:latin typeface="Arial" panose="020B0604020202020204" pitchFamily="34" charset="0"/>
                          <a:ea typeface="+mn-ea"/>
                          <a:cs typeface="Arial" panose="020B0604020202020204" pitchFamily="34" charset="0"/>
                        </a:rPr>
                        <a:t>орындары</a:t>
                      </a:r>
                      <a:endParaRPr lang="ru-RU" sz="1400" b="1" kern="1200" dirty="0">
                        <a:solidFill>
                          <a:schemeClr val="lt1"/>
                        </a:solidFill>
                        <a:latin typeface="Arial" panose="020B0604020202020204" pitchFamily="34" charset="0"/>
                        <a:ea typeface="+mn-ea"/>
                        <a:cs typeface="Arial" panose="020B0604020202020204" pitchFamily="34" charset="0"/>
                      </a:endParaRPr>
                    </a:p>
                  </a:txBody>
                  <a:tcPr anchor="ctr">
                    <a:solidFill>
                      <a:srgbClr val="0070C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Arial" panose="020B0604020202020204" pitchFamily="34" charset="0"/>
                          <a:cs typeface="Arial" panose="020B0604020202020204" pitchFamily="34" charset="0"/>
                        </a:rPr>
                        <a:t>Норматив А2, АЕК</a:t>
                      </a:r>
                    </a:p>
                  </a:txBody>
                  <a:tcPr anchor="ctr">
                    <a:solidFill>
                      <a:srgbClr val="0070C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Arial" panose="020B0604020202020204" pitchFamily="34" charset="0"/>
                          <a:cs typeface="Arial" panose="020B0604020202020204" pitchFamily="34" charset="0"/>
                        </a:rPr>
                        <a:t>Норматив А2, </a:t>
                      </a:r>
                      <a:r>
                        <a:rPr lang="ru-RU" sz="1400" dirty="0" err="1">
                          <a:latin typeface="Arial" panose="020B0604020202020204" pitchFamily="34" charset="0"/>
                          <a:cs typeface="Arial" panose="020B0604020202020204" pitchFamily="34" charset="0"/>
                        </a:rPr>
                        <a:t>теңге</a:t>
                      </a:r>
                      <a:endParaRPr lang="ru-RU" sz="1400" dirty="0">
                        <a:latin typeface="Arial" panose="020B0604020202020204" pitchFamily="34" charset="0"/>
                        <a:cs typeface="Arial" panose="020B0604020202020204" pitchFamily="34" charset="0"/>
                      </a:endParaRPr>
                    </a:p>
                  </a:txBody>
                  <a:tcPr anchor="ctr">
                    <a:solidFill>
                      <a:srgbClr val="0070C0"/>
                    </a:solidFill>
                  </a:tcPr>
                </a:tc>
                <a:extLst>
                  <a:ext uri="{0D108BD9-81ED-4DB2-BD59-A6C34878D82A}">
                    <a16:rowId xmlns:a16="http://schemas.microsoft.com/office/drawing/2014/main" val="10000"/>
                  </a:ext>
                </a:extLst>
              </a:tr>
              <a:tr h="370840">
                <a:tc>
                  <a:txBody>
                    <a:bodyPr/>
                    <a:lstStyle/>
                    <a:p>
                      <a:pPr algn="ctr"/>
                      <a:r>
                        <a:rPr lang="ru-RU" sz="1400" b="1" kern="1200" dirty="0">
                          <a:solidFill>
                            <a:schemeClr val="tx1"/>
                          </a:solidFill>
                          <a:latin typeface="Arial" panose="020B0604020202020204" pitchFamily="34" charset="0"/>
                          <a:ea typeface="+mn-ea"/>
                          <a:cs typeface="Arial" panose="020B0604020202020204" pitchFamily="34" charset="0"/>
                        </a:rPr>
                        <a:t>600</a:t>
                      </a:r>
                    </a:p>
                  </a:txBody>
                  <a:tcPr anchor="ctr"/>
                </a:tc>
                <a:tc>
                  <a:txBody>
                    <a:bodyPr/>
                    <a:lstStyle/>
                    <a:p>
                      <a:pPr algn="ctr"/>
                      <a:r>
                        <a:rPr lang="ru-RU" sz="1400" b="1" dirty="0">
                          <a:latin typeface="Arial" panose="020B0604020202020204" pitchFamily="34" charset="0"/>
                          <a:cs typeface="Arial" panose="020B0604020202020204" pitchFamily="34" charset="0"/>
                        </a:rPr>
                        <a:t>201</a:t>
                      </a:r>
                    </a:p>
                  </a:txBody>
                  <a:tcPr anchor="ctr"/>
                </a:tc>
                <a:tc>
                  <a:txBody>
                    <a:bodyPr/>
                    <a:lstStyle/>
                    <a:p>
                      <a:pPr algn="ctr"/>
                      <a:r>
                        <a:rPr lang="ru-RU" sz="1400" b="1" dirty="0">
                          <a:latin typeface="Arial" panose="020B0604020202020204" pitchFamily="34" charset="0"/>
                          <a:cs typeface="Arial" panose="020B0604020202020204" pitchFamily="34" charset="0"/>
                        </a:rPr>
                        <a:t>869 325</a:t>
                      </a:r>
                    </a:p>
                  </a:txBody>
                  <a:tcPr anchor="ctr"/>
                </a:tc>
                <a:extLst>
                  <a:ext uri="{0D108BD9-81ED-4DB2-BD59-A6C34878D82A}">
                    <a16:rowId xmlns:a16="http://schemas.microsoft.com/office/drawing/2014/main" val="10001"/>
                  </a:ext>
                </a:extLst>
              </a:tr>
              <a:tr h="370840">
                <a:tc>
                  <a:txBody>
                    <a:bodyPr/>
                    <a:lstStyle/>
                    <a:p>
                      <a:pPr algn="ctr"/>
                      <a:r>
                        <a:rPr lang="ru-RU" sz="1400" b="1" dirty="0">
                          <a:latin typeface="Arial" panose="020B0604020202020204" pitchFamily="34" charset="0"/>
                          <a:cs typeface="Arial" panose="020B0604020202020204" pitchFamily="34" charset="0"/>
                        </a:rPr>
                        <a:t>900</a:t>
                      </a:r>
                    </a:p>
                  </a:txBody>
                  <a:tcPr anchor="ctr"/>
                </a:tc>
                <a:tc>
                  <a:txBody>
                    <a:bodyPr/>
                    <a:lstStyle/>
                    <a:p>
                      <a:pPr algn="ctr"/>
                      <a:r>
                        <a:rPr lang="ru-RU" sz="1400" b="1" dirty="0">
                          <a:latin typeface="Arial" panose="020B0604020202020204" pitchFamily="34" charset="0"/>
                          <a:cs typeface="Arial" panose="020B0604020202020204" pitchFamily="34" charset="0"/>
                        </a:rPr>
                        <a:t>157</a:t>
                      </a:r>
                    </a:p>
                  </a:txBody>
                  <a:tcPr anchor="ctr"/>
                </a:tc>
                <a:tc>
                  <a:txBody>
                    <a:bodyPr/>
                    <a:lstStyle/>
                    <a:p>
                      <a:pPr algn="ctr"/>
                      <a:r>
                        <a:rPr lang="ru-RU" sz="1400" b="1" dirty="0">
                          <a:latin typeface="Arial" panose="020B0604020202020204" pitchFamily="34" charset="0"/>
                          <a:cs typeface="Arial" panose="020B0604020202020204" pitchFamily="34" charset="0"/>
                        </a:rPr>
                        <a:t>679 025</a:t>
                      </a:r>
                    </a:p>
                  </a:txBody>
                  <a:tcPr anchor="ctr"/>
                </a:tc>
                <a:extLst>
                  <a:ext uri="{0D108BD9-81ED-4DB2-BD59-A6C34878D82A}">
                    <a16:rowId xmlns:a16="http://schemas.microsoft.com/office/drawing/2014/main" val="10002"/>
                  </a:ext>
                </a:extLst>
              </a:tr>
              <a:tr h="370840">
                <a:tc>
                  <a:txBody>
                    <a:bodyPr/>
                    <a:lstStyle/>
                    <a:p>
                      <a:pPr algn="ctr"/>
                      <a:r>
                        <a:rPr lang="ru-RU" sz="1400" b="1" dirty="0">
                          <a:latin typeface="Arial" panose="020B0604020202020204" pitchFamily="34" charset="0"/>
                          <a:cs typeface="Arial" panose="020B0604020202020204" pitchFamily="34" charset="0"/>
                        </a:rPr>
                        <a:t>1 200</a:t>
                      </a:r>
                    </a:p>
                  </a:txBody>
                  <a:tcPr anchor="ctr"/>
                </a:tc>
                <a:tc>
                  <a:txBody>
                    <a:bodyPr/>
                    <a:lstStyle/>
                    <a:p>
                      <a:pPr algn="ctr"/>
                      <a:r>
                        <a:rPr lang="ru-RU" sz="1400" b="1" dirty="0">
                          <a:latin typeface="Arial" panose="020B0604020202020204" pitchFamily="34" charset="0"/>
                          <a:cs typeface="Arial" panose="020B0604020202020204" pitchFamily="34" charset="0"/>
                        </a:rPr>
                        <a:t>122</a:t>
                      </a:r>
                    </a:p>
                  </a:txBody>
                  <a:tcPr anchor="ctr"/>
                </a:tc>
                <a:tc>
                  <a:txBody>
                    <a:bodyPr/>
                    <a:lstStyle/>
                    <a:p>
                      <a:pPr algn="ctr"/>
                      <a:r>
                        <a:rPr lang="ru-RU" sz="1400" b="1" dirty="0">
                          <a:latin typeface="Arial" panose="020B0604020202020204" pitchFamily="34" charset="0"/>
                          <a:cs typeface="Arial" panose="020B0604020202020204" pitchFamily="34" charset="0"/>
                        </a:rPr>
                        <a:t>527 650</a:t>
                      </a:r>
                    </a:p>
                  </a:txBody>
                  <a:tcPr anchor="ctr"/>
                </a:tc>
                <a:extLst>
                  <a:ext uri="{0D108BD9-81ED-4DB2-BD59-A6C34878D82A}">
                    <a16:rowId xmlns:a16="http://schemas.microsoft.com/office/drawing/2014/main" val="10003"/>
                  </a:ext>
                </a:extLst>
              </a:tr>
              <a:tr h="370840">
                <a:tc>
                  <a:txBody>
                    <a:bodyPr/>
                    <a:lstStyle/>
                    <a:p>
                      <a:pPr algn="ctr"/>
                      <a:r>
                        <a:rPr lang="ru-RU" sz="1400" b="1" dirty="0">
                          <a:latin typeface="Arial" panose="020B0604020202020204" pitchFamily="34" charset="0"/>
                          <a:cs typeface="Arial" panose="020B0604020202020204" pitchFamily="34" charset="0"/>
                        </a:rPr>
                        <a:t>1 500</a:t>
                      </a:r>
                    </a:p>
                  </a:txBody>
                  <a:tcPr anchor="ctr"/>
                </a:tc>
                <a:tc>
                  <a:txBody>
                    <a:bodyPr/>
                    <a:lstStyle/>
                    <a:p>
                      <a:pPr algn="ctr"/>
                      <a:r>
                        <a:rPr lang="ru-RU" sz="1400" b="1" dirty="0">
                          <a:latin typeface="Arial" panose="020B0604020202020204" pitchFamily="34" charset="0"/>
                          <a:cs typeface="Arial" panose="020B0604020202020204" pitchFamily="34" charset="0"/>
                        </a:rPr>
                        <a:t>104</a:t>
                      </a:r>
                    </a:p>
                  </a:txBody>
                  <a:tcPr anchor="ctr"/>
                </a:tc>
                <a:tc>
                  <a:txBody>
                    <a:bodyPr/>
                    <a:lstStyle/>
                    <a:p>
                      <a:pPr algn="ctr"/>
                      <a:r>
                        <a:rPr lang="ru-RU" sz="1400" b="1" dirty="0">
                          <a:latin typeface="Arial" panose="020B0604020202020204" pitchFamily="34" charset="0"/>
                          <a:cs typeface="Arial" panose="020B0604020202020204" pitchFamily="34" charset="0"/>
                        </a:rPr>
                        <a:t>449 800</a:t>
                      </a:r>
                    </a:p>
                  </a:txBody>
                  <a:tcPr anchor="ctr"/>
                </a:tc>
                <a:extLst>
                  <a:ext uri="{0D108BD9-81ED-4DB2-BD59-A6C34878D82A}">
                    <a16:rowId xmlns:a16="http://schemas.microsoft.com/office/drawing/2014/main" val="10004"/>
                  </a:ext>
                </a:extLst>
              </a:tr>
              <a:tr h="370840">
                <a:tc>
                  <a:txBody>
                    <a:bodyPr/>
                    <a:lstStyle/>
                    <a:p>
                      <a:pPr algn="ctr"/>
                      <a:r>
                        <a:rPr lang="ru-RU" sz="1400" b="1" dirty="0">
                          <a:latin typeface="Arial" panose="020B0604020202020204" pitchFamily="34" charset="0"/>
                          <a:cs typeface="Arial" panose="020B0604020202020204" pitchFamily="34" charset="0"/>
                        </a:rPr>
                        <a:t>2 000</a:t>
                      </a:r>
                    </a:p>
                  </a:txBody>
                  <a:tcPr anchor="ctr"/>
                </a:tc>
                <a:tc>
                  <a:txBody>
                    <a:bodyPr/>
                    <a:lstStyle/>
                    <a:p>
                      <a:pPr algn="ctr"/>
                      <a:r>
                        <a:rPr lang="ru-RU" sz="1400" b="1" dirty="0">
                          <a:latin typeface="Arial" panose="020B0604020202020204" pitchFamily="34" charset="0"/>
                          <a:cs typeface="Arial" panose="020B0604020202020204" pitchFamily="34" charset="0"/>
                        </a:rPr>
                        <a:t>100</a:t>
                      </a:r>
                    </a:p>
                  </a:txBody>
                  <a:tcPr anchor="ctr"/>
                </a:tc>
                <a:tc>
                  <a:txBody>
                    <a:bodyPr/>
                    <a:lstStyle/>
                    <a:p>
                      <a:pPr algn="ctr"/>
                      <a:r>
                        <a:rPr lang="ru-RU" sz="1400" b="1" dirty="0">
                          <a:latin typeface="Arial" panose="020B0604020202020204" pitchFamily="34" charset="0"/>
                          <a:cs typeface="Arial" panose="020B0604020202020204" pitchFamily="34" charset="0"/>
                        </a:rPr>
                        <a:t>432 500</a:t>
                      </a: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964595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Фиолетовый">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1998</TotalTime>
  <Words>1470</Words>
  <Application>Microsoft Office PowerPoint</Application>
  <PresentationFormat>Лист A4 (210x297 мм)</PresentationFormat>
  <Paragraphs>533</Paragraphs>
  <Slides>7</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Arial</vt:lpstr>
      <vt:lpstr>Arial Narrow</vt:lpstr>
      <vt:lpstr>Calibri</vt:lpstr>
      <vt:lpstr>Calibri Light</vt:lpstr>
      <vt:lpstr>Times New Roman</vt:lpstr>
      <vt:lpstr>Тема Office</vt:lpstr>
      <vt:lpstr>2026 жылға арналған орта білім беруді қаржыландырудың жан басына шаққандағы нормативінің мөлшері («Жайлы мектеп» білім беру саласындағы пилоттық ұлттық жобаның төртінші тетігін іске асыру шеңберінде құрылыс жолымен пайдалануға берілген мектептер үшін)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Размеры подушевого норматива финансирования среднего образования   на 2021 год</dc:title>
  <dc:creator>Балгабаева Гульнар Какимовна</dc:creator>
  <cp:lastModifiedBy>Альжанова Дарига Маратовна</cp:lastModifiedBy>
  <cp:revision>97</cp:revision>
  <cp:lastPrinted>2022-11-17T05:11:18Z</cp:lastPrinted>
  <dcterms:created xsi:type="dcterms:W3CDTF">2021-02-03T11:16:43Z</dcterms:created>
  <dcterms:modified xsi:type="dcterms:W3CDTF">2025-12-01T05:55:17Z</dcterms:modified>
</cp:coreProperties>
</file>