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862" r:id="rId1"/>
    <p:sldMasterId id="2147483874" r:id="rId2"/>
  </p:sldMasterIdLst>
  <p:notesMasterIdLst>
    <p:notesMasterId r:id="rId8"/>
  </p:notesMasterIdLst>
  <p:sldIdLst>
    <p:sldId id="404" r:id="rId3"/>
    <p:sldId id="378" r:id="rId4"/>
    <p:sldId id="370" r:id="rId5"/>
    <p:sldId id="372" r:id="rId6"/>
    <p:sldId id="371" r:id="rId7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8C0F"/>
    <a:srgbClr val="2B8D71"/>
    <a:srgbClr val="38BA95"/>
    <a:srgbClr val="7358D4"/>
    <a:srgbClr val="D78123"/>
    <a:srgbClr val="8E79DD"/>
    <a:srgbClr val="6042CE"/>
    <a:srgbClr val="1C11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73" autoAdjust="0"/>
    <p:restoredTop sz="97826" autoAdjust="0"/>
  </p:normalViewPr>
  <p:slideViewPr>
    <p:cSldViewPr snapToGrid="0">
      <p:cViewPr varScale="1">
        <p:scale>
          <a:sx n="76" d="100"/>
          <a:sy n="76" d="100"/>
        </p:scale>
        <p:origin x="96" y="23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9" y="0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75CFD1CB-B1BE-4DF5-9381-DAF449A9B074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4538"/>
            <a:ext cx="53784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8"/>
            <a:ext cx="5438140" cy="4466987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7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9" y="9428587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C54A35FF-D3BD-4E49-BEF3-E83BAE73A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203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395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378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931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F6E9FC-2D30-443E-BEDD-F3DCF1E54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ED02A7-BC8C-4F64-A141-CE185E800D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C2BFD5-CDDA-40FF-983A-5757DF57F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798A-7CD6-4E4A-91D7-F98F83787047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78D3E6-8CC8-4924-B68B-29F02B63E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8E3E6C-8971-4E2A-A3EA-42EA71361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458448"/>
      </p:ext>
    </p:extLst>
  </p:cSld>
  <p:clrMapOvr>
    <a:masterClrMapping/>
  </p:clrMapOvr>
  <p:transition spd="slow"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DCBB3B-8D6C-4D78-813A-607DF4CFA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AC2BA5-837D-4284-91B7-9E60243E8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33827B-23AC-4A0C-A969-BECCD7B73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698F36-0242-4044-9000-7FFC1334E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032C81-F371-4B14-BADB-59DD7DCD7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81067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CC7E7E-6DD9-4CE6-A182-AF2DE39BC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97437F-066E-47B1-8CD1-40E16D5A04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B8A467-152D-4C51-A128-DD9BADD2D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9262-E42C-4821-9DC9-EC8A9C71068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B3A7A3-8C01-4601-A037-7167599F9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254849-E391-45EE-906F-3620E4D27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27027"/>
      </p:ext>
    </p:extLst>
  </p:cSld>
  <p:clrMapOvr>
    <a:masterClrMapping/>
  </p:clrMapOvr>
  <p:transition spd="slow">
    <p:cov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0E8F3D-EB5A-480A-8DDC-67506D620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0F683A-ADB9-4405-8BBB-68DD2BBE8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E38D35-F154-49F5-B5FF-86F5B83681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CFBA894-7219-45AE-A37E-58E0A639C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D246C6-033F-4066-B40C-3BA8E1BBA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6756CA0-C5F3-4E29-83CC-38984D381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797127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EB2BB-1066-4E67-B4C6-703B851D7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CD8546-BE46-4635-A344-4F8AF0EC88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CAEF55-CB18-4A46-A4E8-D4F7789EF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F8AA41E-A773-4E5D-9597-298C944116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4D0AB3A-F0CB-4EC8-9830-EF3A75300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7E23610-47E5-4B76-97FA-4D23AFCFD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71AA9-514B-4D95-89A9-43393C464222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66642BC-8104-4491-A63B-95782F407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1415A7E-C902-45AB-8348-728252438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32063"/>
      </p:ext>
    </p:extLst>
  </p:cSld>
  <p:clrMapOvr>
    <a:masterClrMapping/>
  </p:clrMapOvr>
  <p:transition spd="slow">
    <p:cove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A8BA5D-9AD0-4099-B27D-CB078BCBD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EDB3DBB-E1AB-4C72-A5F0-6642290D7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8709C-611A-4150-A949-B921502140B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EBB0112-EEBA-4DD1-8629-97619C725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CDDC9C-7DB5-4569-9E74-81D1E51E0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870990"/>
      </p:ext>
    </p:extLst>
  </p:cSld>
  <p:clrMapOvr>
    <a:masterClrMapping/>
  </p:clrMapOvr>
  <p:transition spd="slow">
    <p:cover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B26C98-FE18-4203-8BFF-B384B5B28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A2493-DDB0-459F-8A09-5E28E25A0FCD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F0F1ED5-D1EC-4197-ACD1-E7EBC72DA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3700B0A-5B25-47B7-B2CC-088630AE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72125"/>
      </p:ext>
    </p:extLst>
  </p:cSld>
  <p:clrMapOvr>
    <a:masterClrMapping/>
  </p:clrMapOvr>
  <p:transition spd="slow">
    <p:cover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EFD144-40B0-4D43-BF25-968C07858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B423F0-907F-43AC-BEEA-2CB71E1A9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CCFD80E-023D-469B-A9A1-04565F12B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F5F1D1A-C9B8-4B0D-87FB-8ADD6DBF6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926F-EFBB-413E-91E0-0B90BA80B09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954142-A3DC-4A7F-8F76-B2CDB1E82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6948CC-4191-46BF-8FDE-D944C5DBB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121219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2917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532F2B-ED6A-437D-8662-2144EEB9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576B820-0D19-4E16-ADF2-0AF3E69A77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BA7C835-F19B-4805-9787-3F7A2DCB34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EF1A516-1482-461A-AAC0-27AB143C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E554D-94F2-4C3B-83F4-E3229E9E4411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5FB8DC8-A60A-4678-BDD0-B79BB9DB7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089688-919E-45E0-89B6-47B5F8156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199639"/>
      </p:ext>
    </p:extLst>
  </p:cSld>
  <p:clrMapOvr>
    <a:masterClrMapping/>
  </p:clrMapOvr>
  <p:transition spd="slow">
    <p:cover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50612C-94F8-448F-995A-7861F98CF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8A7A5AD-5CC7-4853-ACD1-FBC0C44775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E93933-8FEF-41FC-8302-74BA5D9AF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8366F-210C-49C1-ACB2-51561B352DC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3B79AD-E36C-4C57-A15D-04351B712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36513C-3EFB-43CB-9340-667581B90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914344"/>
      </p:ext>
    </p:extLst>
  </p:cSld>
  <p:clrMapOvr>
    <a:masterClrMapping/>
  </p:clrMapOvr>
  <p:transition spd="slow">
    <p:cover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6973A9F-A016-4EA2-8BEC-0E42F8F23F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5920C11-B343-4E19-BA85-FF289F72A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B588B7-4624-40A3-AE77-40C68F0D6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9A0D-89EB-4881-80E4-D54A38A24B19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5AE355-23F9-4D1D-8444-B1169D8CE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0FA8C1-A35E-469B-B53E-49730D149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139587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963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675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714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407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698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037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735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01.12.2025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731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8F8917-BE08-4D02-8294-84ED5F430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262EAB-945B-40DC-A321-195C7756F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4CA36A-8B4A-451D-911F-09D3697300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BC50D4-0002-44A1-91E9-5F7EE5C651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0016CB-4326-4661-9210-6D1FBF724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22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</p:sldLayoutIdLst>
  <p:transition spd="slow">
    <p:cover/>
  </p:transition>
  <p:hf hdr="0" ftr="0" dt="0"/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5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332177" y="3383559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536323" y="1488318"/>
            <a:ext cx="6858003" cy="38813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180" y="857786"/>
            <a:ext cx="899195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5186" y="3897661"/>
            <a:ext cx="8991957" cy="1650286"/>
          </a:xfrm>
        </p:spPr>
        <p:txBody>
          <a:bodyPr anchor="t">
            <a:normAutofit fontScale="90000"/>
          </a:bodyPr>
          <a:lstStyle/>
          <a:p>
            <a:pPr algn="l"/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2026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жылға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ТжКБ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қаржыландырудың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жан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басына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шаққандағы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нормативінің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мөлшері</a:t>
            </a:r>
            <a:endParaRPr lang="ru-RU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38295" y="3380411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298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286060"/>
              </p:ext>
            </p:extLst>
          </p:nvPr>
        </p:nvGraphicFramePr>
        <p:xfrm>
          <a:off x="399276" y="1268760"/>
          <a:ext cx="9156236" cy="4007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6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31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3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3196">
                  <a:extLst>
                    <a:ext uri="{9D8B030D-6E8A-4147-A177-3AD203B41FA5}">
                      <a16:colId xmlns:a16="http://schemas.microsoft.com/office/drawing/2014/main" val="1164200188"/>
                    </a:ext>
                  </a:extLst>
                </a:gridCol>
                <a:gridCol w="9518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1886">
                  <a:extLst>
                    <a:ext uri="{9D8B030D-6E8A-4147-A177-3AD203B41FA5}">
                      <a16:colId xmlns:a16="http://schemas.microsoft.com/office/drawing/2014/main" val="156924929"/>
                    </a:ext>
                  </a:extLst>
                </a:gridCol>
                <a:gridCol w="11331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3198">
                  <a:extLst>
                    <a:ext uri="{9D8B030D-6E8A-4147-A177-3AD203B41FA5}">
                      <a16:colId xmlns:a16="http://schemas.microsoft.com/office/drawing/2014/main" val="221013355"/>
                    </a:ext>
                  </a:extLst>
                </a:gridCol>
              </a:tblGrid>
              <a:tr h="120019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>
                          <a:latin typeface="Arial Narrow" pitchFamily="34" charset="0"/>
                        </a:rPr>
                        <a:t>Аймақ</a:t>
                      </a:r>
                      <a:r>
                        <a:rPr lang="ru-RU" sz="1400" dirty="0">
                          <a:latin typeface="Arial Narrow" pitchFamily="34" charset="0"/>
                        </a:rPr>
                        <a:t> </a:t>
                      </a:r>
                    </a:p>
                  </a:txBody>
                  <a:tcPr marL="99060" marR="99060" vert="vert27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>
                          <a:latin typeface="Arial Narrow" pitchFamily="34" charset="0"/>
                        </a:rPr>
                        <a:t>шығындылық</a:t>
                      </a:r>
                      <a:r>
                        <a:rPr lang="ru-RU" sz="1400" dirty="0">
                          <a:latin typeface="Arial Narrow" pitchFamily="34" charset="0"/>
                        </a:rPr>
                        <a:t> </a:t>
                      </a:r>
                      <a:r>
                        <a:rPr lang="ru-RU" sz="1400" dirty="0" err="1">
                          <a:latin typeface="Arial Narrow" pitchFamily="34" charset="0"/>
                        </a:rPr>
                        <a:t>топтары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err="1">
                          <a:latin typeface="Arial Narrow" pitchFamily="34" charset="0"/>
                        </a:rPr>
                        <a:t>Топтық</a:t>
                      </a:r>
                      <a:r>
                        <a:rPr lang="ru-RU" sz="1400" dirty="0">
                          <a:latin typeface="Arial Narrow" pitchFamily="34" charset="0"/>
                        </a:rPr>
                        <a:t> </a:t>
                      </a:r>
                      <a:r>
                        <a:rPr lang="ru-RU" sz="1400" dirty="0" err="1">
                          <a:latin typeface="Arial Narrow" pitchFamily="34" charset="0"/>
                        </a:rPr>
                        <a:t>оқыту</a:t>
                      </a:r>
                      <a:r>
                        <a:rPr lang="ru-RU" sz="1400" dirty="0">
                          <a:latin typeface="Arial Narrow" pitchFamily="34" charset="0"/>
                        </a:rPr>
                        <a:t> </a:t>
                      </a:r>
                    </a:p>
                  </a:txBody>
                  <a:tcPr marL="99060" marR="9906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ИНКЛЮЗИВ</a:t>
                      </a:r>
                    </a:p>
                  </a:txBody>
                  <a:tcPr marL="99060" marR="9906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Жеке </a:t>
                      </a:r>
                      <a:r>
                        <a:rPr lang="ru-RU" sz="1400" dirty="0" err="1">
                          <a:latin typeface="Arial Narrow" pitchFamily="34" charset="0"/>
                        </a:rPr>
                        <a:t>оқыту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145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қала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 err="1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ауыл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қала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 err="1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ауыл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қала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 err="1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ауыл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581711"/>
                  </a:ext>
                </a:extLst>
              </a:tr>
              <a:tr h="582145">
                <a:tc rowSpan="4"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Экология 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және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 радиация 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аймақтарынан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тыс</a:t>
                      </a:r>
                      <a:endParaRPr lang="ru-RU" sz="18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405 389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452 016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673 625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766 878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1 171 827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1 381 696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34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414 039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460 666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690 925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784 178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1 180 477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1 390 346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4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461 614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508 241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786 075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879 328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1 228 052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1 437 921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7474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4FD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569 739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616 366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1 002 325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1 095 578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1 336 177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1 546 046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33475" y="406778"/>
            <a:ext cx="943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1 топ: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Маңғыстау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облысы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, Алматы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қаласы</a:t>
            </a: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43749" y="991764"/>
            <a:ext cx="5774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1200" i="1" dirty="0">
                <a:solidFill>
                  <a:srgbClr val="002060"/>
                </a:solidFill>
                <a:latin typeface="Arial Narrow" pitchFamily="34" charset="0"/>
              </a:rPr>
              <a:t>те</a:t>
            </a:r>
            <a:r>
              <a:rPr lang="kk-KZ" sz="1200" i="1" dirty="0">
                <a:solidFill>
                  <a:srgbClr val="002060"/>
                </a:solidFill>
                <a:latin typeface="Arial Narrow" pitchFamily="34" charset="0"/>
              </a:rPr>
              <a:t>ң</a:t>
            </a:r>
            <a:r>
              <a:rPr lang="ru-RU" sz="1200" i="1" dirty="0" err="1">
                <a:solidFill>
                  <a:srgbClr val="002060"/>
                </a:solidFill>
                <a:latin typeface="Arial Narrow" pitchFamily="34" charset="0"/>
              </a:rPr>
              <a:t>ге</a:t>
            </a:r>
            <a:endParaRPr lang="ru-RU" sz="1200" i="1" dirty="0">
              <a:solidFill>
                <a:srgbClr val="00206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832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9222008"/>
              </p:ext>
            </p:extLst>
          </p:nvPr>
        </p:nvGraphicFramePr>
        <p:xfrm>
          <a:off x="350490" y="1268760"/>
          <a:ext cx="9205023" cy="51500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75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92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9234">
                  <a:extLst>
                    <a:ext uri="{9D8B030D-6E8A-4147-A177-3AD203B41FA5}">
                      <a16:colId xmlns:a16="http://schemas.microsoft.com/office/drawing/2014/main" val="1718114114"/>
                    </a:ext>
                  </a:extLst>
                </a:gridCol>
                <a:gridCol w="9569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2753">
                  <a:extLst>
                    <a:ext uri="{9D8B030D-6E8A-4147-A177-3AD203B41FA5}">
                      <a16:colId xmlns:a16="http://schemas.microsoft.com/office/drawing/2014/main" val="3700329024"/>
                    </a:ext>
                  </a:extLst>
                </a:gridCol>
                <a:gridCol w="11934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9236">
                  <a:extLst>
                    <a:ext uri="{9D8B030D-6E8A-4147-A177-3AD203B41FA5}">
                      <a16:colId xmlns:a16="http://schemas.microsoft.com/office/drawing/2014/main" val="1582375754"/>
                    </a:ext>
                  </a:extLst>
                </a:gridCol>
              </a:tblGrid>
              <a:tr h="86410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>
                          <a:latin typeface="Arial Narrow" pitchFamily="34" charset="0"/>
                        </a:rPr>
                        <a:t>Аймақ</a:t>
                      </a:r>
                      <a:r>
                        <a:rPr lang="ru-RU" sz="1400" dirty="0">
                          <a:latin typeface="Arial Narrow" pitchFamily="34" charset="0"/>
                        </a:rPr>
                        <a:t> 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>
                          <a:latin typeface="Arial Narrow" pitchFamily="34" charset="0"/>
                        </a:rPr>
                        <a:t>шығындылық</a:t>
                      </a:r>
                      <a:r>
                        <a:rPr lang="ru-RU" sz="1400" dirty="0">
                          <a:latin typeface="Arial Narrow" pitchFamily="34" charset="0"/>
                        </a:rPr>
                        <a:t> </a:t>
                      </a:r>
                      <a:r>
                        <a:rPr lang="ru-RU" sz="1400" dirty="0" err="1">
                          <a:latin typeface="Arial Narrow" pitchFamily="34" charset="0"/>
                        </a:rPr>
                        <a:t>топтары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err="1">
                          <a:latin typeface="Arial Narrow" pitchFamily="34" charset="0"/>
                        </a:rPr>
                        <a:t>Топтық</a:t>
                      </a:r>
                      <a:r>
                        <a:rPr lang="ru-RU" sz="1400" dirty="0">
                          <a:latin typeface="Arial Narrow" pitchFamily="34" charset="0"/>
                        </a:rPr>
                        <a:t> </a:t>
                      </a:r>
                      <a:r>
                        <a:rPr lang="ru-RU" sz="1400" dirty="0" err="1">
                          <a:latin typeface="Arial Narrow" pitchFamily="34" charset="0"/>
                        </a:rPr>
                        <a:t>оқыту</a:t>
                      </a:r>
                      <a:r>
                        <a:rPr lang="ru-RU" sz="1400" dirty="0">
                          <a:latin typeface="Arial Narrow" pitchFamily="34" charset="0"/>
                        </a:rPr>
                        <a:t> </a:t>
                      </a: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ИНКЛЮЗИВ</a:t>
                      </a: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Жеке </a:t>
                      </a:r>
                      <a:r>
                        <a:rPr lang="ru-RU" sz="1400" dirty="0" err="1">
                          <a:latin typeface="Arial Narrow" pitchFamily="34" charset="0"/>
                        </a:rPr>
                        <a:t>оқыту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526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қала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 err="1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ауыл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қала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 err="1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ауыл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қала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 err="1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ауыл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2816059"/>
                  </a:ext>
                </a:extLst>
              </a:tr>
              <a:tr h="324103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Экология </a:t>
                      </a:r>
                      <a:r>
                        <a:rPr lang="ru-RU" dirty="0" err="1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және</a:t>
                      </a:r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 радиация </a:t>
                      </a:r>
                      <a:r>
                        <a:rPr lang="ru-RU" dirty="0" err="1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аймақтарынан</a:t>
                      </a:r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ru-RU" dirty="0" err="1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тыс</a:t>
                      </a:r>
                      <a:endParaRPr lang="ru-RU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427 014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473 641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695 250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788 503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1 193 452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1 403 321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18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435 664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482 291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712 550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805 803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1 202 102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1 411 971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126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483 239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529 866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807 700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900 953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1 249 677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1 459 546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4496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4FD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591 364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637 991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1 023 950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1 117 203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1 357 802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1 567 671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5673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Радиация </a:t>
                      </a:r>
                      <a:r>
                        <a:rPr lang="ru-RU" dirty="0" err="1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аймақтарында</a:t>
                      </a:r>
                      <a:endParaRPr lang="ru-RU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451 911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498 538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735 599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828 852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1 273 681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1 483 550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460 561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507 188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752 899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846 152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1 282 331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1 492 200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508 136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554 763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848 049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941 302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1 329 906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1 539 775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616 261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662 888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1 064 299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1 157 552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1 438 031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1 647 900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0040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Экология </a:t>
                      </a:r>
                      <a:r>
                        <a:rPr lang="ru-RU" dirty="0" err="1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аймақтарында</a:t>
                      </a:r>
                      <a:endParaRPr lang="ru-RU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514 556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561 183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849 924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943 177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1 487 164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1 697 033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523 206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569 833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867 224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960 477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1 495 814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1 705 683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126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570 781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617 408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962 374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1 055 627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1 543 389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1 753 258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6504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678 906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725 533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1 178 624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1 271 877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1 651 514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1 861 383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50490" y="345433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2 топ: Алматы,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Ақтөбе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, Атырау, Жамбыл,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Жетісу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Карағанды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, Кызылорда,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Түркістан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Улытау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облыстары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, Астана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Шымкент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қалалары</a:t>
            </a: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43749" y="991764"/>
            <a:ext cx="5774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1200" i="1" dirty="0" err="1">
                <a:solidFill>
                  <a:srgbClr val="002060"/>
                </a:solidFill>
                <a:latin typeface="Arial Narrow" pitchFamily="34" charset="0"/>
              </a:rPr>
              <a:t>теңге</a:t>
            </a:r>
            <a:endParaRPr lang="ru-RU" sz="1200" i="1" dirty="0">
              <a:solidFill>
                <a:srgbClr val="00206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918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2204975"/>
              </p:ext>
            </p:extLst>
          </p:nvPr>
        </p:nvGraphicFramePr>
        <p:xfrm>
          <a:off x="350491" y="1268760"/>
          <a:ext cx="9156235" cy="5118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30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97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43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4242">
                  <a:extLst>
                    <a:ext uri="{9D8B030D-6E8A-4147-A177-3AD203B41FA5}">
                      <a16:colId xmlns:a16="http://schemas.microsoft.com/office/drawing/2014/main" val="3214378383"/>
                    </a:ext>
                  </a:extLst>
                </a:gridCol>
                <a:gridCol w="12142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34321">
                  <a:extLst>
                    <a:ext uri="{9D8B030D-6E8A-4147-A177-3AD203B41FA5}">
                      <a16:colId xmlns:a16="http://schemas.microsoft.com/office/drawing/2014/main" val="495557480"/>
                    </a:ext>
                  </a:extLst>
                </a:gridCol>
                <a:gridCol w="11092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7126">
                  <a:extLst>
                    <a:ext uri="{9D8B030D-6E8A-4147-A177-3AD203B41FA5}">
                      <a16:colId xmlns:a16="http://schemas.microsoft.com/office/drawing/2014/main" val="538205326"/>
                    </a:ext>
                  </a:extLst>
                </a:gridCol>
              </a:tblGrid>
              <a:tr h="114773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>
                          <a:latin typeface="Arial Narrow" pitchFamily="34" charset="0"/>
                        </a:rPr>
                        <a:t>Аймақ</a:t>
                      </a:r>
                      <a:r>
                        <a:rPr lang="ru-RU" sz="1400" dirty="0">
                          <a:latin typeface="Arial Narrow" pitchFamily="34" charset="0"/>
                        </a:rPr>
                        <a:t> 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>
                          <a:latin typeface="Arial Narrow" pitchFamily="34" charset="0"/>
                        </a:rPr>
                        <a:t>шығындылық</a:t>
                      </a:r>
                      <a:r>
                        <a:rPr lang="ru-RU" sz="1400" dirty="0">
                          <a:latin typeface="Arial Narrow" pitchFamily="34" charset="0"/>
                        </a:rPr>
                        <a:t> </a:t>
                      </a:r>
                      <a:r>
                        <a:rPr lang="ru-RU" sz="1400" dirty="0" err="1">
                          <a:latin typeface="Arial Narrow" pitchFamily="34" charset="0"/>
                        </a:rPr>
                        <a:t>топтары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err="1">
                          <a:latin typeface="Arial Narrow" pitchFamily="34" charset="0"/>
                        </a:rPr>
                        <a:t>Топтық</a:t>
                      </a:r>
                      <a:r>
                        <a:rPr lang="ru-RU" sz="1400" dirty="0">
                          <a:latin typeface="Arial Narrow" pitchFamily="34" charset="0"/>
                        </a:rPr>
                        <a:t> </a:t>
                      </a:r>
                      <a:r>
                        <a:rPr lang="ru-RU" sz="1400" dirty="0" err="1">
                          <a:latin typeface="Arial Narrow" pitchFamily="34" charset="0"/>
                        </a:rPr>
                        <a:t>оқыту</a:t>
                      </a:r>
                      <a:r>
                        <a:rPr lang="ru-RU" sz="1400" dirty="0">
                          <a:latin typeface="Arial Narrow" pitchFamily="34" charset="0"/>
                        </a:rPr>
                        <a:t> </a:t>
                      </a: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ИНКЛЮЗИВ</a:t>
                      </a: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Жеке </a:t>
                      </a:r>
                      <a:r>
                        <a:rPr lang="ru-RU" sz="1400" dirty="0" err="1">
                          <a:latin typeface="Arial Narrow" pitchFamily="34" charset="0"/>
                        </a:rPr>
                        <a:t>оқыту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636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қала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 err="1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ауыл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қала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 err="1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ауыл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қала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 err="1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ауыл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2522859"/>
                  </a:ext>
                </a:extLst>
              </a:tr>
              <a:tr h="430487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Экология </a:t>
                      </a:r>
                      <a:r>
                        <a:rPr lang="ru-RU" dirty="0" err="1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және</a:t>
                      </a:r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 радиация </a:t>
                      </a:r>
                      <a:r>
                        <a:rPr lang="ru-RU" dirty="0" err="1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аймақтарынан</a:t>
                      </a:r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ru-RU" dirty="0" err="1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тыс</a:t>
                      </a:r>
                      <a:endParaRPr lang="ru-RU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457 289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503 916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725 525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818 778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1 223 727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1 433 596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8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465 939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512 566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742 825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836 078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1 232 377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1 442 246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8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513 514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560 141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837 975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931 228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1 279 952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1 489 821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848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4FD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621 639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668 266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1 054 225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1 147 478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1 388 077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1 597 946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9137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Радиация </a:t>
                      </a:r>
                      <a:r>
                        <a:rPr lang="ru-RU" dirty="0" err="1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аймақтарында</a:t>
                      </a:r>
                      <a:endParaRPr lang="ru-RU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482 186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528 813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765 874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859 127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1 303 956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1 513 825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822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490 836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537 463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783 174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876 427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1 312 606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1 522 475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822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538 411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585 038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878 324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971 577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1 360 181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1 570 050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8220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646 536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693 163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1 094 574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1 187 827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1 468 306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1 678 175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943749" y="991764"/>
            <a:ext cx="5774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1200" i="1" dirty="0">
                <a:solidFill>
                  <a:srgbClr val="002060"/>
                </a:solidFill>
                <a:latin typeface="Arial Narrow" pitchFamily="34" charset="0"/>
              </a:rPr>
              <a:t>те</a:t>
            </a:r>
            <a:r>
              <a:rPr lang="kk-KZ" sz="1200" i="1" dirty="0">
                <a:solidFill>
                  <a:srgbClr val="002060"/>
                </a:solidFill>
                <a:latin typeface="Arial Narrow" pitchFamily="34" charset="0"/>
              </a:rPr>
              <a:t>ң</a:t>
            </a:r>
            <a:r>
              <a:rPr lang="ru-RU" sz="1200" i="1" dirty="0" err="1">
                <a:solidFill>
                  <a:srgbClr val="002060"/>
                </a:solidFill>
                <a:latin typeface="Arial Narrow" pitchFamily="34" charset="0"/>
              </a:rPr>
              <a:t>ге</a:t>
            </a:r>
            <a:endParaRPr lang="ru-RU" sz="1200" i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475" y="392604"/>
            <a:ext cx="943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3 топ: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Батыс-Қазақстан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Қостанай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, Павлодар,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Солтүстік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Қазақстан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облыстар</a:t>
            </a: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950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7449722"/>
              </p:ext>
            </p:extLst>
          </p:nvPr>
        </p:nvGraphicFramePr>
        <p:xfrm>
          <a:off x="350491" y="1268760"/>
          <a:ext cx="9156235" cy="5063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90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06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3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3196">
                  <a:extLst>
                    <a:ext uri="{9D8B030D-6E8A-4147-A177-3AD203B41FA5}">
                      <a16:colId xmlns:a16="http://schemas.microsoft.com/office/drawing/2014/main" val="1181446407"/>
                    </a:ext>
                  </a:extLst>
                </a:gridCol>
                <a:gridCol w="9518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1886">
                  <a:extLst>
                    <a:ext uri="{9D8B030D-6E8A-4147-A177-3AD203B41FA5}">
                      <a16:colId xmlns:a16="http://schemas.microsoft.com/office/drawing/2014/main" val="4287425436"/>
                    </a:ext>
                  </a:extLst>
                </a:gridCol>
                <a:gridCol w="11331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3198">
                  <a:extLst>
                    <a:ext uri="{9D8B030D-6E8A-4147-A177-3AD203B41FA5}">
                      <a16:colId xmlns:a16="http://schemas.microsoft.com/office/drawing/2014/main" val="46824874"/>
                    </a:ext>
                  </a:extLst>
                </a:gridCol>
              </a:tblGrid>
              <a:tr h="113533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>
                          <a:latin typeface="Arial Narrow" pitchFamily="34" charset="0"/>
                        </a:rPr>
                        <a:t>Аймақ</a:t>
                      </a:r>
                      <a:r>
                        <a:rPr lang="ru-RU" sz="1400" dirty="0">
                          <a:latin typeface="Arial Narrow" pitchFamily="34" charset="0"/>
                        </a:rPr>
                        <a:t> 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>
                          <a:latin typeface="Arial Narrow" pitchFamily="34" charset="0"/>
                        </a:rPr>
                        <a:t>шығындылық</a:t>
                      </a:r>
                      <a:r>
                        <a:rPr lang="ru-RU" sz="1400" dirty="0">
                          <a:latin typeface="Arial Narrow" pitchFamily="34" charset="0"/>
                        </a:rPr>
                        <a:t> </a:t>
                      </a:r>
                      <a:r>
                        <a:rPr lang="ru-RU" sz="1400" dirty="0" err="1">
                          <a:latin typeface="Arial Narrow" pitchFamily="34" charset="0"/>
                        </a:rPr>
                        <a:t>топтары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err="1">
                          <a:latin typeface="Arial Narrow" pitchFamily="34" charset="0"/>
                        </a:rPr>
                        <a:t>Топтық</a:t>
                      </a:r>
                      <a:r>
                        <a:rPr lang="ru-RU" sz="1400" dirty="0">
                          <a:latin typeface="Arial Narrow" pitchFamily="34" charset="0"/>
                        </a:rPr>
                        <a:t> </a:t>
                      </a:r>
                      <a:r>
                        <a:rPr lang="ru-RU" sz="1400" dirty="0" err="1">
                          <a:latin typeface="Arial Narrow" pitchFamily="34" charset="0"/>
                        </a:rPr>
                        <a:t>оқыту</a:t>
                      </a:r>
                      <a:r>
                        <a:rPr lang="ru-RU" sz="1400" dirty="0">
                          <a:latin typeface="Arial Narrow" pitchFamily="34" charset="0"/>
                        </a:rPr>
                        <a:t> </a:t>
                      </a: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ИНКЛЮЗИВ</a:t>
                      </a: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Жеке </a:t>
                      </a:r>
                      <a:r>
                        <a:rPr lang="ru-RU" sz="1400" dirty="0" err="1">
                          <a:latin typeface="Arial Narrow" pitchFamily="34" charset="0"/>
                        </a:rPr>
                        <a:t>оқыту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283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қала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 err="1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ауыл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қала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 err="1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ауыл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қала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 err="1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ауыл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8409180"/>
                  </a:ext>
                </a:extLst>
              </a:tr>
              <a:tr h="425836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Экология </a:t>
                      </a:r>
                      <a:r>
                        <a:rPr lang="ru-RU" dirty="0" err="1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және</a:t>
                      </a:r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 радиация </a:t>
                      </a:r>
                      <a:r>
                        <a:rPr lang="ru-RU" dirty="0" err="1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аймақтарынан</a:t>
                      </a:r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ru-RU" dirty="0" err="1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тыс</a:t>
                      </a:r>
                      <a:endParaRPr lang="ru-RU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500 539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547 166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768 775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862 028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1 266 977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1 476 846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4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509 189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555 816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786 075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879 328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1 275 627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1 485 496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4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556 764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603 391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881 225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974 478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1 323 202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1 533 071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474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4FD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664 889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711 516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1 097 475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1 190 728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1 431 327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1 641 196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4177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Радиация </a:t>
                      </a:r>
                      <a:r>
                        <a:rPr lang="ru-RU" dirty="0" err="1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аймақтарында</a:t>
                      </a:r>
                      <a:endParaRPr lang="ru-RU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525 436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572 063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809 124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902 377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1 347 206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1 557 075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305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534 086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580 713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826 424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919 677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1 355 856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1 565 725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305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581 661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628 288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921 574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1 014 827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1 403 431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1 613 300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3054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689 786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736 413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1 137 824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1 231 077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1 511 556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1 721 425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943749" y="991764"/>
            <a:ext cx="5774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1200" i="1" dirty="0">
                <a:solidFill>
                  <a:srgbClr val="002060"/>
                </a:solidFill>
                <a:latin typeface="Arial Narrow" pitchFamily="34" charset="0"/>
              </a:rPr>
              <a:t>те</a:t>
            </a:r>
            <a:r>
              <a:rPr lang="kk-KZ" sz="1200" i="1" dirty="0">
                <a:solidFill>
                  <a:srgbClr val="002060"/>
                </a:solidFill>
                <a:latin typeface="Arial Narrow" pitchFamily="34" charset="0"/>
              </a:rPr>
              <a:t>ң</a:t>
            </a:r>
            <a:r>
              <a:rPr lang="ru-RU" sz="1200" i="1" dirty="0" err="1">
                <a:solidFill>
                  <a:srgbClr val="002060"/>
                </a:solidFill>
                <a:latin typeface="Arial Narrow" pitchFamily="34" charset="0"/>
              </a:rPr>
              <a:t>ге</a:t>
            </a:r>
            <a:endParaRPr lang="ru-RU" sz="1200" i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0491" y="341359"/>
            <a:ext cx="943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4 топ: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Ақмола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, Абай,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Шығыс-Қазақстан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облыстар</a:t>
            </a: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6010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7215</TotalTime>
  <Words>657</Words>
  <Application>Microsoft Office PowerPoint</Application>
  <PresentationFormat>Лист A4 (210x297 мм)</PresentationFormat>
  <Paragraphs>285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Arial Narrow</vt:lpstr>
      <vt:lpstr>Calibri</vt:lpstr>
      <vt:lpstr>Calibri Light</vt:lpstr>
      <vt:lpstr>Тема Office</vt:lpstr>
      <vt:lpstr>1_Тема Office</vt:lpstr>
      <vt:lpstr>2026 жылға арналған ТжКБ қаржыландырудың жан басына шаққандағы нормативінің мөлшері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Formula Funding – Initial Thoughts</dc:title>
  <dc:creator>asus</dc:creator>
  <cp:lastModifiedBy>Альжанова Дарига Маратовна</cp:lastModifiedBy>
  <cp:revision>326</cp:revision>
  <cp:lastPrinted>2022-11-17T05:32:03Z</cp:lastPrinted>
  <dcterms:created xsi:type="dcterms:W3CDTF">2017-05-26T02:45:06Z</dcterms:created>
  <dcterms:modified xsi:type="dcterms:W3CDTF">2025-12-01T04:54:16Z</dcterms:modified>
</cp:coreProperties>
</file>