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ru-RU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· 2027 ГОД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490061" y="1741388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Размеры подушевого норматива финансирования ДВиО на 2027 год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09600" y="4331791"/>
            <a:ext cx="1803301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7" name="Text 5"/>
          <p:cNvSpPr/>
          <p:nvPr/>
        </p:nvSpPr>
        <p:spPr>
          <a:xfrm>
            <a:off x="812800" y="4484191"/>
            <a:ext cx="1447701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МРП на 2027 год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4735612"/>
            <a:ext cx="160010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4 693 тенге*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565301" y="4331791"/>
            <a:ext cx="163125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0" name="Text 8"/>
          <p:cNvSpPr/>
          <p:nvPr/>
        </p:nvSpPr>
        <p:spPr>
          <a:xfrm>
            <a:off x="2768501" y="4484191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Группы регионов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68501" y="4735612"/>
            <a:ext cx="127565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 группы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348956" y="4331791"/>
            <a:ext cx="22352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3" name="Text 11"/>
          <p:cNvSpPr/>
          <p:nvPr/>
        </p:nvSpPr>
        <p:spPr>
          <a:xfrm>
            <a:off x="4552156" y="4484191"/>
            <a:ext cx="19812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Местность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52156" y="4735612"/>
            <a:ext cx="19812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город и село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09599" y="5461992"/>
            <a:ext cx="10266485" cy="642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* Значение МРП на 2027 год приведено согласно Прогнозу социально-экономического развития Республики Казахстан на 2027–2029 годы. Окончательный размер МРП может быть изменен при утверждении соответствующих параметров республиканского бюджета.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558800"/>
            <a:ext cx="1130198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СТРУКТУРА НОРМАТИВОВ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848320"/>
            <a:ext cx="11301984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Нормативы установлены </a:t>
            </a:r>
            <a:r>
              <a:rPr lang="en-US" sz="2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для</a:t>
            </a:r>
            <a:r>
              <a:rPr lang="en-US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2800" b="1" i="0" dirty="0" err="1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четыр</a:t>
            </a:r>
            <a:r>
              <a:rPr lang="kk-KZ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е</a:t>
            </a:r>
            <a:r>
              <a:rPr lang="en-US" sz="2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х групп регионов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09600" y="155694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244600" y="1549400"/>
            <a:ext cx="1064793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Алматинская, Атырауская, Западно-Казахстанская, Мангистауская, Туркестанская области, область Жетісу, города Алматы и Шымкент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09600" y="237291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09600" y="250180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244600" y="2490391"/>
            <a:ext cx="10647934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Акмолинская, Актюбинская, Восточно-Казахстанская, Жамбылская, Карагандинская, Костанайская, Павлодарская области, области Абай, Ұлытау, город Астана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09600" y="308788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09600" y="320536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244600" y="331390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 err="1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Северо-Казахстанская область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9600" y="3780036"/>
            <a:ext cx="10972800" cy="0"/>
          </a:xfrm>
          <a:prstGeom prst="line">
            <a:avLst/>
          </a:prstGeom>
          <a:noFill/>
          <a:ln w="6350">
            <a:solidFill>
              <a:srgbClr val="C8D5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09600" y="3897511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244600" y="4006056"/>
            <a:ext cx="10647934" cy="2654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Кызылординская область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ДВиО · 2027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2 / 6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381000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330200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1 · ДВиО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584200"/>
            <a:ext cx="10541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Алматинская, Атырауская, Западно-Казахстанская, Мангистауская, Туркестанская области, область Жетісу, города Алматы и Шымкент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1903" y="1282700"/>
            <a:ext cx="2609850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Обычные регионы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972553" y="1282700"/>
            <a:ext cx="2609850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Зона экологии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397758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Наименование группы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Общеобразовательные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Группы с неполным днем пребывания, классы предшкольной подготовки при общеобразовательной школе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26 492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29 372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31 501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34 381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с 9-часовым режимом пребывания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54 963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60 723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65 991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71 752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с 10,5-часовым режимом пребывания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59 457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65 938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71 865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78 345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Санаторная группа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87 613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98 413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108 293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119 093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Коррекционная группа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104 765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118 266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130 615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144 115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ДВиО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 / 6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381000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330200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2 · ДВиО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584200"/>
            <a:ext cx="10541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Акмолинская, Актюбинская, Восточно-Казахстанская, Жамбылская, Карагандинская, Костанайская, Павлодарская области, области Абай, Ұлытау, город Астана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1901" y="1282700"/>
            <a:ext cx="17314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Обычные регионы</a:t>
            </a:r>
            <a:endParaRPr lang="en-US" sz="1200" dirty="0"/>
          </a:p>
        </p:txBody>
      </p:sp>
      <p:sp>
        <p:nvSpPr>
          <p:cNvPr id="18" name="Text 10b"/>
          <p:cNvSpPr/>
          <p:nvPr/>
        </p:nvSpPr>
        <p:spPr>
          <a:xfrm>
            <a:off x="8094135" y="1282700"/>
            <a:ext cx="17060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Зона радиации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9850969" y="1282700"/>
            <a:ext cx="1731434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Зона экологии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397758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84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Наименование группы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Общеобразовательные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Группы с неполным днем пребывания, классы предшкольной подготовки при общеобразовательной школе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26 891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29 771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27 913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30 793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31 900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34 780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с 9-часовым режимом пребывания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55 761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61 521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57 889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63 649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66 789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72 550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с 10,5-часовым режимом пребывания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60 255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66 736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62 649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69 130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72 663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79 143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Санаторная группа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88 411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99 211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92 403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103 203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109 091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119 891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Коррекционная группа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105 563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119 064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110 551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124 052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131 413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144 913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ДВиО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4 / 6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3 · ДВиО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Северо-Казахстанская область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8585203" y="1282700"/>
            <a:ext cx="2997200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Обычные регионы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302000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93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Наименование группы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Общеобразовательные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Группы с неполным днем пребывания, классы предшкольной подготовки при общеобразовательной школе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27 266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30 146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с 9-часовым режимом пребывания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56 511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62 271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с 10,5-часовым режимом пребывания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61 005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67 486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Санаторная группа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89 161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99 961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Коррекционная группа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106 313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119 814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ДВиО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5 / 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600" y="404316"/>
            <a:ext cx="711200" cy="711200"/>
          </a:xfrm>
          <a:prstGeom prst="roundRect">
            <a:avLst>
              <a:gd name="adj" fmla="val 21429"/>
            </a:avLst>
          </a:prstGeom>
          <a:solidFill>
            <a:srgbClr val="0F2A4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4480"/>
              </a:lnSpc>
              <a:buNone/>
            </a:pPr>
            <a:r>
              <a:rPr lang="en-US" sz="3200" b="1" dirty="0">
                <a:solidFill>
                  <a:srgbClr val="D69E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524000" y="490736"/>
            <a:ext cx="10541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F5FA8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ГРУППА 4 · ДВиО · 2027 ГОД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541000" cy="299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i="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Кызылординская область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160264" y="1054497"/>
            <a:ext cx="468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тенге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311903" y="1282700"/>
            <a:ext cx="2609850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270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Обычные регионы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972553" y="1282700"/>
            <a:ext cx="2609850" cy="850900"/>
          </a:xfrm>
          <a:prstGeom prst="rect">
            <a:avLst/>
          </a:prstGeom>
          <a:solidFill>
            <a:srgbClr val="0F2A4A"/>
          </a:solidFill>
          <a:ln/>
        </p:spPr>
        <p:txBody>
          <a:bodyPr wrap="square" lIns="101600" tIns="76200" rIns="101600" bIns="76200" rtlCol="0" anchor="ctr">
            <a:normAutofit/>
          </a:bodyPr>
          <a:lstStyle/>
          <a:p>
            <a:pPr marL="0" indent="0" algn="ctr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3F6F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Зона экологии</a:t>
            </a:r>
            <a:endParaRPr lang="en-US" sz="12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140553"/>
              </p:ext>
            </p:extLst>
          </p:nvPr>
        </p:nvGraphicFramePr>
        <p:xfrm>
          <a:off x="622300" y="2157413"/>
          <a:ext cx="10960103" cy="3397758"/>
        </p:xfrm>
        <a:graphic>
          <a:graphicData uri="http://schemas.openxmlformats.org/drawingml/2006/table">
            <a:tbl>
              <a:tblPr/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6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 gridSpan="2"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Наименование группы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город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b="1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село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B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800">
                <a:tc rowSpan="3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Общеобразовательные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Группы с неполным днем пребывания, классы предшкольной подготовки при общеобразовательной школе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27 665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30 545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32 674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35 554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с 9-часовым режимом пребывания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57 309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63 069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68 337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74 098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8000">
                <a:tc vMerge="1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Группа с 10,5-часовым режимом пребывания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61 803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68 284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74 211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80 691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Санаторная группа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89 959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100 759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110 639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121 439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 gridSpan="2">
                  <a:txBody>
                    <a:bodyPr/>
                    <a:lstStyle/>
                    <a:p>
                      <a:pPr marL="0" indent="0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F5FA8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Коррекционная группа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2C4C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indent="0" algn="l">
                        <a:lnSpc>
                          <a:spcPts val="1803"/>
                        </a:lnSpc>
                        <a:buNone/>
                      </a:pP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4AF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107 111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120 612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132 961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803"/>
                        </a:lnSpc>
                        <a:buNone/>
                      </a:pPr>
                      <a:r>
                        <a:rPr lang="en-US" sz="1288" dirty="0">
                          <a:solidFill>
                            <a:srgbClr val="13233A"/>
                          </a:solidFill>
                          <a:latin typeface="IBM Plex Sans" pitchFamily="34" charset="0"/>
                          <a:ea typeface="IBM Plex Sans" pitchFamily="34" charset="-122"/>
                          <a:cs typeface="IBM Plex Sans" pitchFamily="34" charset="-120"/>
                        </a:rPr>
                        <a:t>146 461</a:t>
                      </a:r>
                      <a:endParaRPr lang="en-US" sz="1288" dirty="0">
                        <a:latin typeface="IBM Plex Sans" charset="0"/>
                        <a:ea typeface="IBM Plex Sans" charset="0"/>
                        <a:cs typeface="IBM Plex Sans" charset="0"/>
                      </a:endParaRPr>
                    </a:p>
                  </a:txBody>
                  <a:tcPr marL="63500" marR="63500" marT="76200" marB="76200" anchor="ctr">
                    <a:lnL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5B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9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609600" y="6390680"/>
            <a:ext cx="76200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норматив финансирования ДВиО · 2027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1206520" y="6390680"/>
            <a:ext cx="375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4A5B72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6 / 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555</Words>
  <Application>Microsoft Office PowerPoint</Application>
  <PresentationFormat>Широкоэкранный</PresentationFormat>
  <Paragraphs>181</Paragraphs>
  <Slides>6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Размеры подушевого норматива финансирования ДВиО на 2027 год</vt:lpstr>
      <vt:lpstr>Нормативы установлены для четырех групп регионов</vt:lpstr>
      <vt:lpstr>Алматинская, Атырауская, Западно-Казахстанская, Мангистауская, Туркестанская области, область Жетісу, города Алматы и Шымкент</vt:lpstr>
      <vt:lpstr>Акмолинская, Актюбинская, Восточно-Казахстанская, Жамбылская, Карагандинская, Костанайская, Павлодарская области, области Абай, Ұлытау, город Астана</vt:lpstr>
      <vt:lpstr>Северо-Казахстанская область</vt:lpstr>
      <vt:lpstr>Кызылординская область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8</cp:revision>
  <cp:lastPrinted>2026-10-07T04:30:43Z</cp:lastPrinted>
  <dcterms:created xsi:type="dcterms:W3CDTF">2026-10-06T09:55:49Z</dcterms:created>
  <dcterms:modified xsi:type="dcterms:W3CDTF">2026-10-07T04:43:42Z</dcterms:modified>
</cp:coreProperties>
</file>