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9" r:id="rId4"/>
    <p:sldId id="260" r:id="rId5"/>
  </p:sldIdLst>
  <p:sldSz cx="12192000" cy="6858000"/>
  <p:notesSz cx="6797675" cy="99298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8699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84" tIns="40142" rIns="80284" bIns="40142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84" tIns="40142" rIns="80284" bIns="40142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0" y="754856"/>
            <a:ext cx="10058400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1800" dirty="0">
                <a:solidFill>
                  <a:srgbClr val="13233A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1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524000" y="1333897"/>
            <a:ext cx="9855200" cy="47113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3233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40220" y="1079500"/>
            <a:ext cx="4970780" cy="193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5000"/>
              </a:lnSpc>
              <a:buNone/>
            </a:pPr>
            <a:r>
              <a:rPr lang="en-US" sz="15000" b="1" dirty="0">
                <a:solidFill>
                  <a:srgbClr val="D69E2E">
                    <a:alpha val="18000"/>
                  </a:srgbClr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2027</a:t>
            </a:r>
            <a:endParaRPr lang="en-US" sz="15000" dirty="0"/>
          </a:p>
        </p:txBody>
      </p:sp>
      <p:sp>
        <p:nvSpPr>
          <p:cNvPr id="3" name="Text 1"/>
          <p:cNvSpPr/>
          <p:nvPr/>
        </p:nvSpPr>
        <p:spPr>
          <a:xfrm>
            <a:off x="609600" y="778867"/>
            <a:ext cx="719455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ru-RU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ПОДУШЕВОЙ </a:t>
            </a:r>
            <a:r>
              <a:rPr lang="en-US" sz="1300" b="1" dirty="0">
                <a:solidFill>
                  <a:srgbClr val="D69E2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НОРМАТИВ ФИНАНСИРОВАНИЯ · 2027 ГОД</a:t>
            </a:r>
            <a:endParaRPr lang="en-US" sz="1300" dirty="0"/>
          </a:p>
        </p:txBody>
      </p:sp>
      <p:sp>
        <p:nvSpPr>
          <p:cNvPr id="4" name="Text 2"/>
          <p:cNvSpPr>
            <a:spLocks noGrp="1"/>
          </p:cNvSpPr>
          <p:nvPr>
            <p:ph type="title"/>
          </p:nvPr>
        </p:nvSpPr>
        <p:spPr>
          <a:xfrm>
            <a:off x="609600" y="1263948"/>
            <a:ext cx="7717790" cy="20367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Размеры подушевого норматива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финансирования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ru-RU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высшего и послевузовского образования </a:t>
            </a:r>
            <a:br>
              <a:rPr lang="ru-RU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</a:b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на</a:t>
            </a:r>
            <a:r>
              <a:rPr lang="en-US" sz="3600" b="1" i="0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2027 </a:t>
            </a:r>
            <a:r>
              <a:rPr lang="en-US" sz="3600" b="1" i="0" dirty="0" err="1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год</a:t>
            </a:r>
            <a:endParaRPr lang="en-US" sz="3600" dirty="0"/>
          </a:p>
        </p:txBody>
      </p:sp>
      <p:sp>
        <p:nvSpPr>
          <p:cNvPr id="9" name="Shape 7"/>
          <p:cNvSpPr/>
          <p:nvPr/>
        </p:nvSpPr>
        <p:spPr>
          <a:xfrm>
            <a:off x="543554" y="4394377"/>
            <a:ext cx="1803400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0" name="Text 8"/>
          <p:cNvSpPr/>
          <p:nvPr/>
        </p:nvSpPr>
        <p:spPr>
          <a:xfrm>
            <a:off x="671254" y="4468373"/>
            <a:ext cx="142805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Уровни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1509" y="4659787"/>
            <a:ext cx="1447800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ru-RU" sz="12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бакалавриат,  магистратура, докторантура</a:t>
            </a:r>
          </a:p>
        </p:txBody>
      </p:sp>
      <p:sp>
        <p:nvSpPr>
          <p:cNvPr id="12" name="Shape 10"/>
          <p:cNvSpPr/>
          <p:nvPr/>
        </p:nvSpPr>
        <p:spPr>
          <a:xfrm>
            <a:off x="3276252" y="4394377"/>
            <a:ext cx="1861245" cy="876201"/>
          </a:xfrm>
          <a:prstGeom prst="roundRect">
            <a:avLst>
              <a:gd name="adj" fmla="val 11596"/>
            </a:avLst>
          </a:prstGeom>
          <a:solidFill>
            <a:srgbClr val="1A3C66"/>
          </a:solidFill>
          <a:ln/>
        </p:spPr>
      </p:sp>
      <p:sp>
        <p:nvSpPr>
          <p:cNvPr id="13" name="Text 11"/>
          <p:cNvSpPr/>
          <p:nvPr/>
        </p:nvSpPr>
        <p:spPr>
          <a:xfrm>
            <a:off x="3422860" y="4473615"/>
            <a:ext cx="1505645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ru-RU" sz="1200" dirty="0">
                <a:solidFill>
                  <a:srgbClr val="BFD3EA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Виды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422860" y="4712335"/>
            <a:ext cx="1658045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ru-RU" sz="1100" b="1" dirty="0">
                <a:solidFill>
                  <a:srgbClr val="F3F6FA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ОВПО с особым статусом и другие ОВПО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01752"/>
            <a:ext cx="10972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35E9D"/>
                </a:solidFill>
              </a:defRPr>
            </a:pPr>
            <a:r>
              <a:t>ВЫСШЕЕ И ПОСЛЕВУЗОВСКОЕ ОБРАЗОВАНИЕ · 2026–2027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22D4E"/>
                </a:solidFill>
              </a:defRPr>
            </a:pPr>
            <a:r>
              <a:t>Бакалавриат: нормативы по направлениям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43584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5E9D"/>
                </a:solidFill>
              </a:defRPr>
            </a:pPr>
            <a:r>
              <a:t>Годовой норматив на одного студента, тенге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783080"/>
          <a:ext cx="1115568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0698"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Область образования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С особым статусом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1">
                          <a:solidFill>
                            <a:srgbClr val="FFFFFF"/>
                          </a:solidFill>
                        </a:defRPr>
                      </a:pPr>
                      <a:r>
                        <a:t>Другие ОВПО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6B01 Педагогические науки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1 139 200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1 008 100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6B02 Искусство и гуманитарные науки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1 209 300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1 055 900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6B03 Социальные науки, журналистика и информация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905 800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6B04 Бизнес, управление и право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905 800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6B05 Естественные науки, математика и статистика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933 600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831 800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6B06 Информационно-коммуникационные технологии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1 111 400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1 009 600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6B07 Инженерные, обрабатывающие и строительные отрасли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1 111 400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1 009 600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6B08 </a:t>
                      </a:r>
                      <a:r>
                        <a:rPr dirty="0" err="1"/>
                        <a:t>Сельское</a:t>
                      </a:r>
                      <a:r>
                        <a:rPr dirty="0"/>
                        <a:t> </a:t>
                      </a:r>
                      <a:r>
                        <a:rPr dirty="0" err="1"/>
                        <a:t>хозяйство</a:t>
                      </a:r>
                      <a:r>
                        <a:rPr dirty="0"/>
                        <a:t> и </a:t>
                      </a:r>
                      <a:r>
                        <a:rPr dirty="0" err="1"/>
                        <a:t>биоресурсы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933 600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831 800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0698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6B09 Ветеринария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1 242 600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1 089 300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0700"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6B11 Услуги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t>905 800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35E9D"/>
                </a:solidFill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01752"/>
            <a:ext cx="10972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35E9D"/>
                </a:solidFill>
              </a:defRPr>
            </a:pPr>
            <a:r>
              <a:t>ВЫСШЕЕ И ПОСЛЕВУЗОВСКОЕ ОБРАЗОВАНИЕ · 2026–2027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22D4E"/>
                </a:solidFill>
              </a:defRPr>
            </a:pPr>
            <a:r>
              <a:t>Магистратура и докторантура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43584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5E9D"/>
                </a:solidFill>
              </a:defRPr>
            </a:pPr>
            <a:r>
              <a:t>Годовой норматив на одного обучающегося, тенге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363580"/>
              </p:ext>
            </p:extLst>
          </p:nvPr>
        </p:nvGraphicFramePr>
        <p:xfrm>
          <a:off x="502920" y="1783080"/>
          <a:ext cx="1115568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9536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rPr dirty="0" err="1"/>
                        <a:t>Уровень</a:t>
                      </a:r>
                      <a:r>
                        <a:rPr dirty="0"/>
                        <a:t> / </a:t>
                      </a:r>
                      <a:r>
                        <a:rPr dirty="0" err="1"/>
                        <a:t>программа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С особым статусом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Другие ОВПО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 err="1"/>
                        <a:t>Магистратура</a:t>
                      </a:r>
                      <a:r>
                        <a:rPr dirty="0"/>
                        <a:t> — </a:t>
                      </a:r>
                      <a:r>
                        <a:rPr dirty="0" err="1"/>
                        <a:t>научно-педагогическая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747 300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454 900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 err="1"/>
                        <a:t>Магистратура</a:t>
                      </a:r>
                      <a:r>
                        <a:rPr dirty="0"/>
                        <a:t> — </a:t>
                      </a:r>
                      <a:r>
                        <a:rPr dirty="0" err="1"/>
                        <a:t>профильная</a:t>
                      </a:r>
                      <a:endParaRPr dirty="0"/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747 300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454 900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Докторантура — научно-педагогическая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5953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Докторантура — профильная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rPr dirty="0"/>
                        <a:t>2 223 600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35E9D"/>
                </a:solidFill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2920" y="301752"/>
            <a:ext cx="10972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1">
                <a:solidFill>
                  <a:srgbClr val="235E9D"/>
                </a:solidFill>
              </a:defRPr>
            </a:pPr>
            <a:r>
              <a:t>ВЫСШЕЕ И ПОСЛЕВУЗОВСКОЕ ОБРАЗОВАНИЕ · 2026–2027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02920" y="685800"/>
            <a:ext cx="109728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22D4E"/>
                </a:solidFill>
              </a:defRPr>
            </a:pPr>
            <a:r>
              <a:t>Отдельные направления подготовки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243584"/>
            <a:ext cx="109728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235E9D"/>
                </a:solidFill>
              </a:defRPr>
            </a:pPr>
            <a:r>
              <a:t>Нормативы по другим администраторам бюджетных программ, тенге в год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02920" y="1783080"/>
          <a:ext cx="1115568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52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1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3954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Программа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С особым статусом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</a:defRPr>
                      </a:pPr>
                      <a:r>
                        <a:t>Другие ОВПО</a:t>
                      </a:r>
                    </a:p>
                  </a:txBody>
                  <a:tcPr marL="73152" marR="54864" marT="36576" marB="18288">
                    <a:solidFill>
                      <a:srgbClr val="122D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Бакалавриат — здравоохранение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1 230 700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1 218 300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Магистратура — медицина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1 199 500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1 187 700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Докторантура — медицина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1 607 300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1 590 600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Резидентура — медицина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1 939 900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1 811 300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954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Бакалавриат — услуги (Минтуризма и спорта)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803 900</a:t>
                      </a:r>
                    </a:p>
                  </a:txBody>
                  <a:tcPr marL="73152" marR="54864" marT="36576" marB="18288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956"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Магистратура — услуги (Минтуризма и спорта)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—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122D4E"/>
                          </a:solidFill>
                        </a:defRPr>
                      </a:pPr>
                      <a:r>
                        <a:t>454 900</a:t>
                      </a:r>
                    </a:p>
                  </a:txBody>
                  <a:tcPr marL="73152" marR="54864" marT="36576" marB="18288">
                    <a:solidFill>
                      <a:srgbClr val="DEE8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0">
                <a:solidFill>
                  <a:srgbClr val="235E9D"/>
                </a:solidFill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душевой норматив финансирования среднего образования — 2027">
  <a:themeElements>
    <a:clrScheme name="Подушевой норматив финансирования среднего образования — 2027">
      <a:dk1>
        <a:srgbClr val="13233A"/>
      </a:dk1>
      <a:lt1>
        <a:srgbClr val="F3F6FA"/>
      </a:lt1>
      <a:dk2>
        <a:srgbClr val="4B586A"/>
      </a:dk2>
      <a:lt2>
        <a:srgbClr val="DDE1E7"/>
      </a:lt2>
      <a:accent1>
        <a:srgbClr val="4A5B72"/>
      </a:accent1>
      <a:accent2>
        <a:srgbClr val="1F5FA8"/>
      </a:accent2>
      <a:accent3>
        <a:srgbClr val="D69E2E"/>
      </a:accent3>
      <a:accent4>
        <a:srgbClr val="BFD3EA"/>
      </a:accent4>
      <a:accent5>
        <a:srgbClr val="1A3C66"/>
      </a:accent5>
      <a:accent6>
        <a:srgbClr val="9AA0A6"/>
      </a:accent6>
      <a:hlink>
        <a:srgbClr val="0563C1"/>
      </a:hlink>
      <a:folHlink>
        <a:srgbClr val="954F72"/>
      </a:folHlink>
    </a:clrScheme>
    <a:fontScheme name="Подушевой норматив финансирования среднего образования — 2027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298</Words>
  <Application>Microsoft Office PowerPoint</Application>
  <PresentationFormat>Широкоэкранный</PresentationFormat>
  <Paragraphs>89</Paragraphs>
  <Slides>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IBM Plex Sans</vt:lpstr>
      <vt:lpstr>Manrope</vt:lpstr>
      <vt:lpstr>Подушевой норматив финансирования среднего образования — 2027</vt:lpstr>
      <vt:lpstr>Размеры подушевого норматива финансирования высшего и послевузовского образования  на 2027 год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Подушевой норматив финансирования среднего образования — 2027</dc:title>
  <dc:subject/>
  <dc:creator>Альжанова Дарига Маратовна</dc:creator>
  <cp:lastModifiedBy>Альжанова Дарига Маратовна</cp:lastModifiedBy>
  <cp:revision>12</cp:revision>
  <cp:lastPrinted>2026-10-06T10:59:03Z</cp:lastPrinted>
  <dcterms:created xsi:type="dcterms:W3CDTF">2026-10-06T09:55:49Z</dcterms:created>
  <dcterms:modified xsi:type="dcterms:W3CDTF">2026-10-08T09:03:52Z</dcterms:modified>
</cp:coreProperties>
</file>